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1.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 id="2147483692" r:id="rId6"/>
    <p:sldMasterId id="2147483703" r:id="rId7"/>
    <p:sldMasterId id="2147483714" r:id="rId8"/>
    <p:sldMasterId id="2147483725" r:id="rId9"/>
    <p:sldMasterId id="2147483736" r:id="rId10"/>
    <p:sldMasterId id="2147483747" r:id="rId11"/>
    <p:sldMasterId id="2147483758" r:id="rId12"/>
    <p:sldMasterId id="2147483769" r:id="rId13"/>
    <p:sldMasterId id="2147483780" r:id="rId14"/>
    <p:sldMasterId id="2147483791" r:id="rId15"/>
    <p:sldMasterId id="2147483802" r:id="rId16"/>
    <p:sldMasterId id="2147483813" r:id="rId17"/>
    <p:sldMasterId id="2147483824" r:id="rId18"/>
    <p:sldMasterId id="2147483835" r:id="rId19"/>
    <p:sldMasterId id="2147483846" r:id="rId20"/>
    <p:sldMasterId id="2147483857" r:id="rId21"/>
    <p:sldMasterId id="2147483868" r:id="rId22"/>
    <p:sldMasterId id="2147483879" r:id="rId23"/>
    <p:sldMasterId id="2147483890" r:id="rId24"/>
    <p:sldMasterId id="2147483901" r:id="rId25"/>
    <p:sldMasterId id="2147483912" r:id="rId26"/>
    <p:sldMasterId id="2147483923" r:id="rId27"/>
    <p:sldMasterId id="2147483934" r:id="rId28"/>
    <p:sldMasterId id="2147483945" r:id="rId29"/>
    <p:sldMasterId id="2147483956" r:id="rId30"/>
    <p:sldMasterId id="2147483967" r:id="rId31"/>
    <p:sldMasterId id="2147483978" r:id="rId32"/>
    <p:sldMasterId id="2147483989" r:id="rId33"/>
    <p:sldMasterId id="2147484000" r:id="rId34"/>
    <p:sldMasterId id="2147484011" r:id="rId35"/>
    <p:sldMasterId id="2147484022" r:id="rId36"/>
    <p:sldMasterId id="2147484033" r:id="rId37"/>
    <p:sldMasterId id="2147484044" r:id="rId38"/>
    <p:sldMasterId id="2147484055" r:id="rId39"/>
  </p:sldMasterIdLst>
  <p:notesMasterIdLst>
    <p:notesMasterId r:id="rId100"/>
  </p:notesMasterIdLst>
  <p:handoutMasterIdLst>
    <p:handoutMasterId r:id="rId101"/>
  </p:handoutMasterIdLst>
  <p:sldIdLst>
    <p:sldId id="362" r:id="rId40"/>
    <p:sldId id="363" r:id="rId41"/>
    <p:sldId id="364" r:id="rId42"/>
    <p:sldId id="365" r:id="rId43"/>
    <p:sldId id="366" r:id="rId44"/>
    <p:sldId id="408" r:id="rId45"/>
    <p:sldId id="370" r:id="rId46"/>
    <p:sldId id="476" r:id="rId47"/>
    <p:sldId id="367" r:id="rId48"/>
    <p:sldId id="368" r:id="rId49"/>
    <p:sldId id="371" r:id="rId50"/>
    <p:sldId id="372" r:id="rId51"/>
    <p:sldId id="373" r:id="rId52"/>
    <p:sldId id="374" r:id="rId53"/>
    <p:sldId id="375" r:id="rId54"/>
    <p:sldId id="544" r:id="rId55"/>
    <p:sldId id="376" r:id="rId56"/>
    <p:sldId id="541" r:id="rId57"/>
    <p:sldId id="542" r:id="rId58"/>
    <p:sldId id="543" r:id="rId59"/>
    <p:sldId id="585" r:id="rId60"/>
    <p:sldId id="588" r:id="rId61"/>
    <p:sldId id="589" r:id="rId62"/>
    <p:sldId id="626" r:id="rId63"/>
    <p:sldId id="627" r:id="rId64"/>
    <p:sldId id="377" r:id="rId65"/>
    <p:sldId id="378" r:id="rId66"/>
    <p:sldId id="477" r:id="rId67"/>
    <p:sldId id="379" r:id="rId68"/>
    <p:sldId id="380" r:id="rId69"/>
    <p:sldId id="381" r:id="rId70"/>
    <p:sldId id="382" r:id="rId71"/>
    <p:sldId id="383" r:id="rId72"/>
    <p:sldId id="384" r:id="rId73"/>
    <p:sldId id="385" r:id="rId74"/>
    <p:sldId id="386" r:id="rId75"/>
    <p:sldId id="387" r:id="rId76"/>
    <p:sldId id="388" r:id="rId77"/>
    <p:sldId id="478" r:id="rId78"/>
    <p:sldId id="389" r:id="rId79"/>
    <p:sldId id="449" r:id="rId80"/>
    <p:sldId id="454" r:id="rId81"/>
    <p:sldId id="455" r:id="rId82"/>
    <p:sldId id="456" r:id="rId83"/>
    <p:sldId id="390" r:id="rId84"/>
    <p:sldId id="479" r:id="rId85"/>
    <p:sldId id="391" r:id="rId86"/>
    <p:sldId id="392" r:id="rId87"/>
    <p:sldId id="480" r:id="rId88"/>
    <p:sldId id="393" r:id="rId89"/>
    <p:sldId id="524" r:id="rId90"/>
    <p:sldId id="394" r:id="rId91"/>
    <p:sldId id="395" r:id="rId92"/>
    <p:sldId id="396" r:id="rId93"/>
    <p:sldId id="545" r:id="rId94"/>
    <p:sldId id="537" r:id="rId95"/>
    <p:sldId id="397" r:id="rId96"/>
    <p:sldId id="399" r:id="rId97"/>
    <p:sldId id="583" r:id="rId98"/>
    <p:sldId id="407" r:id="rId99"/>
  </p:sldIdLst>
  <p:sldSz cx="12192000" cy="6858000"/>
  <p:notesSz cx="7103745" cy="10234295"/>
  <p:custDataLst>
    <p:tags r:id="rId10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3" autoAdjust="0"/>
    <p:restoredTop sz="94660"/>
  </p:normalViewPr>
  <p:slideViewPr>
    <p:cSldViewPr snapToGrid="0">
      <p:cViewPr varScale="1">
        <p:scale>
          <a:sx n="78" d="100"/>
          <a:sy n="78" d="100"/>
        </p:scale>
        <p:origin x="132" y="7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60.xml"/><Relationship Id="rId98" Type="http://schemas.openxmlformats.org/officeDocument/2006/relationships/slide" Target="slides/slide59.xml"/><Relationship Id="rId97" Type="http://schemas.openxmlformats.org/officeDocument/2006/relationships/slide" Target="slides/slide58.xml"/><Relationship Id="rId96" Type="http://schemas.openxmlformats.org/officeDocument/2006/relationships/slide" Target="slides/slide57.xml"/><Relationship Id="rId95" Type="http://schemas.openxmlformats.org/officeDocument/2006/relationships/slide" Target="slides/slide56.xml"/><Relationship Id="rId94" Type="http://schemas.openxmlformats.org/officeDocument/2006/relationships/slide" Target="slides/slide55.xml"/><Relationship Id="rId93" Type="http://schemas.openxmlformats.org/officeDocument/2006/relationships/slide" Target="slides/slide54.xml"/><Relationship Id="rId92" Type="http://schemas.openxmlformats.org/officeDocument/2006/relationships/slide" Target="slides/slide53.xml"/><Relationship Id="rId91" Type="http://schemas.openxmlformats.org/officeDocument/2006/relationships/slide" Target="slides/slide52.xml"/><Relationship Id="rId90" Type="http://schemas.openxmlformats.org/officeDocument/2006/relationships/slide" Target="slides/slide51.xml"/><Relationship Id="rId9" Type="http://schemas.openxmlformats.org/officeDocument/2006/relationships/slideMaster" Target="slideMasters/slideMaster8.xml"/><Relationship Id="rId89" Type="http://schemas.openxmlformats.org/officeDocument/2006/relationships/slide" Target="slides/slide50.xml"/><Relationship Id="rId88" Type="http://schemas.openxmlformats.org/officeDocument/2006/relationships/slide" Target="slides/slide49.xml"/><Relationship Id="rId87" Type="http://schemas.openxmlformats.org/officeDocument/2006/relationships/slide" Target="slides/slide48.xml"/><Relationship Id="rId86" Type="http://schemas.openxmlformats.org/officeDocument/2006/relationships/slide" Target="slides/slide47.xml"/><Relationship Id="rId85" Type="http://schemas.openxmlformats.org/officeDocument/2006/relationships/slide" Target="slides/slide46.xml"/><Relationship Id="rId84" Type="http://schemas.openxmlformats.org/officeDocument/2006/relationships/slide" Target="slides/slide45.xml"/><Relationship Id="rId83" Type="http://schemas.openxmlformats.org/officeDocument/2006/relationships/slide" Target="slides/slide44.xml"/><Relationship Id="rId82" Type="http://schemas.openxmlformats.org/officeDocument/2006/relationships/slide" Target="slides/slide43.xml"/><Relationship Id="rId81" Type="http://schemas.openxmlformats.org/officeDocument/2006/relationships/slide" Target="slides/slide42.xml"/><Relationship Id="rId80" Type="http://schemas.openxmlformats.org/officeDocument/2006/relationships/slide" Target="slides/slide41.xml"/><Relationship Id="rId8" Type="http://schemas.openxmlformats.org/officeDocument/2006/relationships/slideMaster" Target="slideMasters/slideMaster7.xml"/><Relationship Id="rId79" Type="http://schemas.openxmlformats.org/officeDocument/2006/relationships/slide" Target="slides/slide40.xml"/><Relationship Id="rId78" Type="http://schemas.openxmlformats.org/officeDocument/2006/relationships/slide" Target="slides/slide39.xml"/><Relationship Id="rId77" Type="http://schemas.openxmlformats.org/officeDocument/2006/relationships/slide" Target="slides/slide38.xml"/><Relationship Id="rId76" Type="http://schemas.openxmlformats.org/officeDocument/2006/relationships/slide" Target="slides/slide37.xml"/><Relationship Id="rId75" Type="http://schemas.openxmlformats.org/officeDocument/2006/relationships/slide" Target="slides/slide36.xml"/><Relationship Id="rId74" Type="http://schemas.openxmlformats.org/officeDocument/2006/relationships/slide" Target="slides/slide35.xml"/><Relationship Id="rId73" Type="http://schemas.openxmlformats.org/officeDocument/2006/relationships/slide" Target="slides/slide34.xml"/><Relationship Id="rId72" Type="http://schemas.openxmlformats.org/officeDocument/2006/relationships/slide" Target="slides/slide33.xml"/><Relationship Id="rId71" Type="http://schemas.openxmlformats.org/officeDocument/2006/relationships/slide" Target="slides/slide32.xml"/><Relationship Id="rId70" Type="http://schemas.openxmlformats.org/officeDocument/2006/relationships/slide" Target="slides/slide31.xml"/><Relationship Id="rId7" Type="http://schemas.openxmlformats.org/officeDocument/2006/relationships/slideMaster" Target="slideMasters/slideMaster6.xml"/><Relationship Id="rId69" Type="http://schemas.openxmlformats.org/officeDocument/2006/relationships/slide" Target="slides/slide30.xml"/><Relationship Id="rId68" Type="http://schemas.openxmlformats.org/officeDocument/2006/relationships/slide" Target="slides/slide29.xml"/><Relationship Id="rId67" Type="http://schemas.openxmlformats.org/officeDocument/2006/relationships/slide" Target="slides/slide28.xml"/><Relationship Id="rId66" Type="http://schemas.openxmlformats.org/officeDocument/2006/relationships/slide" Target="slides/slide27.xml"/><Relationship Id="rId65" Type="http://schemas.openxmlformats.org/officeDocument/2006/relationships/slide" Target="slides/slide26.xml"/><Relationship Id="rId64" Type="http://schemas.openxmlformats.org/officeDocument/2006/relationships/slide" Target="slides/slide25.xml"/><Relationship Id="rId63" Type="http://schemas.openxmlformats.org/officeDocument/2006/relationships/slide" Target="slides/slide24.xml"/><Relationship Id="rId62" Type="http://schemas.openxmlformats.org/officeDocument/2006/relationships/slide" Target="slides/slide23.xml"/><Relationship Id="rId61" Type="http://schemas.openxmlformats.org/officeDocument/2006/relationships/slide" Target="slides/slide22.xml"/><Relationship Id="rId60" Type="http://schemas.openxmlformats.org/officeDocument/2006/relationships/slide" Target="slides/slide21.xml"/><Relationship Id="rId6" Type="http://schemas.openxmlformats.org/officeDocument/2006/relationships/slideMaster" Target="slideMasters/slideMaster5.xml"/><Relationship Id="rId59" Type="http://schemas.openxmlformats.org/officeDocument/2006/relationships/slide" Target="slides/slide20.xml"/><Relationship Id="rId58" Type="http://schemas.openxmlformats.org/officeDocument/2006/relationships/slide" Target="slides/slide19.xml"/><Relationship Id="rId57" Type="http://schemas.openxmlformats.org/officeDocument/2006/relationships/slide" Target="slides/slide18.xml"/><Relationship Id="rId56" Type="http://schemas.openxmlformats.org/officeDocument/2006/relationships/slide" Target="slides/slide17.xml"/><Relationship Id="rId55" Type="http://schemas.openxmlformats.org/officeDocument/2006/relationships/slide" Target="slides/slide16.xml"/><Relationship Id="rId54" Type="http://schemas.openxmlformats.org/officeDocument/2006/relationships/slide" Target="slides/slide15.xml"/><Relationship Id="rId53" Type="http://schemas.openxmlformats.org/officeDocument/2006/relationships/slide" Target="slides/slide14.xml"/><Relationship Id="rId52" Type="http://schemas.openxmlformats.org/officeDocument/2006/relationships/slide" Target="slides/slide13.xml"/><Relationship Id="rId51" Type="http://schemas.openxmlformats.org/officeDocument/2006/relationships/slide" Target="slides/slide12.xml"/><Relationship Id="rId50" Type="http://schemas.openxmlformats.org/officeDocument/2006/relationships/slide" Target="slides/slide11.xml"/><Relationship Id="rId5" Type="http://schemas.openxmlformats.org/officeDocument/2006/relationships/slideMaster" Target="slideMasters/slideMaster4.xml"/><Relationship Id="rId49" Type="http://schemas.openxmlformats.org/officeDocument/2006/relationships/slide" Target="slides/slide10.xml"/><Relationship Id="rId48" Type="http://schemas.openxmlformats.org/officeDocument/2006/relationships/slide" Target="slides/slide9.xml"/><Relationship Id="rId47" Type="http://schemas.openxmlformats.org/officeDocument/2006/relationships/slide" Target="slides/slide8.xml"/><Relationship Id="rId46" Type="http://schemas.openxmlformats.org/officeDocument/2006/relationships/slide" Target="slides/slide7.xml"/><Relationship Id="rId45" Type="http://schemas.openxmlformats.org/officeDocument/2006/relationships/slide" Target="slides/slide6.xml"/><Relationship Id="rId44" Type="http://schemas.openxmlformats.org/officeDocument/2006/relationships/slide" Target="slides/slide5.xml"/><Relationship Id="rId43" Type="http://schemas.openxmlformats.org/officeDocument/2006/relationships/slide" Target="slides/slide4.xml"/><Relationship Id="rId42" Type="http://schemas.openxmlformats.org/officeDocument/2006/relationships/slide" Target="slides/slide3.xml"/><Relationship Id="rId41" Type="http://schemas.openxmlformats.org/officeDocument/2006/relationships/slide" Target="slides/slide2.xml"/><Relationship Id="rId40" Type="http://schemas.openxmlformats.org/officeDocument/2006/relationships/slide" Target="slides/slide1.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5" Type="http://schemas.openxmlformats.org/officeDocument/2006/relationships/tags" Target="tags/tag66.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notesMaster" Target="notesMasters/notesMaster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1" Type="http://schemas.openxmlformats.org/officeDocument/2006/relationships/theme" Target="../theme/theme10.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 Type="http://schemas.openxmlformats.org/officeDocument/2006/relationships/slideLayout" Target="../slideLayouts/slideLayout102.xml"/><Relationship Id="rId11" Type="http://schemas.openxmlformats.org/officeDocument/2006/relationships/theme" Target="../theme/theme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1" Type="http://schemas.openxmlformats.org/officeDocument/2006/relationships/theme" Target="../theme/theme12.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1" Type="http://schemas.openxmlformats.org/officeDocument/2006/relationships/theme" Target="../theme/theme13.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1" Type="http://schemas.openxmlformats.org/officeDocument/2006/relationships/theme" Target="../theme/theme14.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49.xml"/><Relationship Id="rId8" Type="http://schemas.openxmlformats.org/officeDocument/2006/relationships/slideLayout" Target="../slideLayouts/slideLayout148.xml"/><Relationship Id="rId7" Type="http://schemas.openxmlformats.org/officeDocument/2006/relationships/slideLayout" Target="../slideLayouts/slideLayout147.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3" Type="http://schemas.openxmlformats.org/officeDocument/2006/relationships/slideLayout" Target="../slideLayouts/slideLayout143.xml"/><Relationship Id="rId2" Type="http://schemas.openxmlformats.org/officeDocument/2006/relationships/slideLayout" Target="../slideLayouts/slideLayout142.xml"/><Relationship Id="rId11" Type="http://schemas.openxmlformats.org/officeDocument/2006/relationships/theme" Target="../theme/theme15.xml"/><Relationship Id="rId10" Type="http://schemas.openxmlformats.org/officeDocument/2006/relationships/slideLayout" Target="../slideLayouts/slideLayout150.xml"/><Relationship Id="rId1"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1" Type="http://schemas.openxmlformats.org/officeDocument/2006/relationships/theme" Target="../theme/theme16.xml"/><Relationship Id="rId10" Type="http://schemas.openxmlformats.org/officeDocument/2006/relationships/slideLayout" Target="../slideLayouts/slideLayout160.xml"/><Relationship Id="rId1" Type="http://schemas.openxmlformats.org/officeDocument/2006/relationships/slideLayout" Target="../slideLayouts/slideLayout15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69.xml"/><Relationship Id="rId8" Type="http://schemas.openxmlformats.org/officeDocument/2006/relationships/slideLayout" Target="../slideLayouts/slideLayout168.xml"/><Relationship Id="rId7" Type="http://schemas.openxmlformats.org/officeDocument/2006/relationships/slideLayout" Target="../slideLayouts/slideLayout167.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3" Type="http://schemas.openxmlformats.org/officeDocument/2006/relationships/slideLayout" Target="../slideLayouts/slideLayout163.xml"/><Relationship Id="rId2" Type="http://schemas.openxmlformats.org/officeDocument/2006/relationships/slideLayout" Target="../slideLayouts/slideLayout162.xml"/><Relationship Id="rId11" Type="http://schemas.openxmlformats.org/officeDocument/2006/relationships/theme" Target="../theme/theme17.xml"/><Relationship Id="rId10" Type="http://schemas.openxmlformats.org/officeDocument/2006/relationships/slideLayout" Target="../slideLayouts/slideLayout170.xml"/><Relationship Id="rId1" Type="http://schemas.openxmlformats.org/officeDocument/2006/relationships/slideLayout" Target="../slideLayouts/slideLayout161.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1" Type="http://schemas.openxmlformats.org/officeDocument/2006/relationships/theme" Target="../theme/theme18.xml"/><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1" Type="http://schemas.openxmlformats.org/officeDocument/2006/relationships/theme" Target="../theme/theme19.xml"/><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99.xml"/><Relationship Id="rId8" Type="http://schemas.openxmlformats.org/officeDocument/2006/relationships/slideLayout" Target="../slideLayouts/slideLayout198.xml"/><Relationship Id="rId7" Type="http://schemas.openxmlformats.org/officeDocument/2006/relationships/slideLayout" Target="../slideLayouts/slideLayout197.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 Id="rId3" Type="http://schemas.openxmlformats.org/officeDocument/2006/relationships/slideLayout" Target="../slideLayouts/slideLayout193.xml"/><Relationship Id="rId2" Type="http://schemas.openxmlformats.org/officeDocument/2006/relationships/slideLayout" Target="../slideLayouts/slideLayout192.xml"/><Relationship Id="rId11" Type="http://schemas.openxmlformats.org/officeDocument/2006/relationships/theme" Target="../theme/theme20.xml"/><Relationship Id="rId10" Type="http://schemas.openxmlformats.org/officeDocument/2006/relationships/slideLayout" Target="../slideLayouts/slideLayout200.xml"/><Relationship Id="rId1" Type="http://schemas.openxmlformats.org/officeDocument/2006/relationships/slideLayout" Target="../slideLayouts/slideLayout1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09.xml"/><Relationship Id="rId8" Type="http://schemas.openxmlformats.org/officeDocument/2006/relationships/slideLayout" Target="../slideLayouts/slideLayout208.xml"/><Relationship Id="rId7" Type="http://schemas.openxmlformats.org/officeDocument/2006/relationships/slideLayout" Target="../slideLayouts/slideLayout207.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3" Type="http://schemas.openxmlformats.org/officeDocument/2006/relationships/slideLayout" Target="../slideLayouts/slideLayout203.xml"/><Relationship Id="rId2" Type="http://schemas.openxmlformats.org/officeDocument/2006/relationships/slideLayout" Target="../slideLayouts/slideLayout202.xml"/><Relationship Id="rId11" Type="http://schemas.openxmlformats.org/officeDocument/2006/relationships/theme" Target="../theme/theme21.xml"/><Relationship Id="rId10" Type="http://schemas.openxmlformats.org/officeDocument/2006/relationships/slideLayout" Target="../slideLayouts/slideLayout210.xml"/><Relationship Id="rId1" Type="http://schemas.openxmlformats.org/officeDocument/2006/relationships/slideLayout" Target="../slideLayouts/slideLayout20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1" Type="http://schemas.openxmlformats.org/officeDocument/2006/relationships/theme" Target="../theme/theme22.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1" Type="http://schemas.openxmlformats.org/officeDocument/2006/relationships/theme" Target="../theme/theme23.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39.xml"/><Relationship Id="rId8" Type="http://schemas.openxmlformats.org/officeDocument/2006/relationships/slideLayout" Target="../slideLayouts/slideLayout238.xml"/><Relationship Id="rId7" Type="http://schemas.openxmlformats.org/officeDocument/2006/relationships/slideLayout" Target="../slideLayouts/slideLayout237.xml"/><Relationship Id="rId6" Type="http://schemas.openxmlformats.org/officeDocument/2006/relationships/slideLayout" Target="../slideLayouts/slideLayout236.xml"/><Relationship Id="rId5" Type="http://schemas.openxmlformats.org/officeDocument/2006/relationships/slideLayout" Target="../slideLayouts/slideLayout235.xml"/><Relationship Id="rId4" Type="http://schemas.openxmlformats.org/officeDocument/2006/relationships/slideLayout" Target="../slideLayouts/slideLayout234.xml"/><Relationship Id="rId3" Type="http://schemas.openxmlformats.org/officeDocument/2006/relationships/slideLayout" Target="../slideLayouts/slideLayout233.xml"/><Relationship Id="rId2" Type="http://schemas.openxmlformats.org/officeDocument/2006/relationships/slideLayout" Target="../slideLayouts/slideLayout232.xml"/><Relationship Id="rId11" Type="http://schemas.openxmlformats.org/officeDocument/2006/relationships/theme" Target="../theme/theme24.xml"/><Relationship Id="rId10" Type="http://schemas.openxmlformats.org/officeDocument/2006/relationships/slideLayout" Target="../slideLayouts/slideLayout240.xml"/><Relationship Id="rId1" Type="http://schemas.openxmlformats.org/officeDocument/2006/relationships/slideLayout" Target="../slideLayouts/slideLayout231.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1" Type="http://schemas.openxmlformats.org/officeDocument/2006/relationships/theme" Target="../theme/theme25.xml"/><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1" Type="http://schemas.openxmlformats.org/officeDocument/2006/relationships/theme" Target="../theme/theme26.xml"/><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 Type="http://schemas.openxmlformats.org/officeDocument/2006/relationships/slideLayout" Target="../slideLayouts/slideLayout262.xml"/><Relationship Id="rId11" Type="http://schemas.openxmlformats.org/officeDocument/2006/relationships/theme" Target="../theme/theme27.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1" Type="http://schemas.openxmlformats.org/officeDocument/2006/relationships/theme" Target="../theme/theme28.xml"/><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89.xml"/><Relationship Id="rId8" Type="http://schemas.openxmlformats.org/officeDocument/2006/relationships/slideLayout" Target="../slideLayouts/slideLayout288.xml"/><Relationship Id="rId7" Type="http://schemas.openxmlformats.org/officeDocument/2006/relationships/slideLayout" Target="../slideLayouts/slideLayout287.xml"/><Relationship Id="rId6" Type="http://schemas.openxmlformats.org/officeDocument/2006/relationships/slideLayout" Target="../slideLayouts/slideLayout286.xml"/><Relationship Id="rId5" Type="http://schemas.openxmlformats.org/officeDocument/2006/relationships/slideLayout" Target="../slideLayouts/slideLayout285.xml"/><Relationship Id="rId4" Type="http://schemas.openxmlformats.org/officeDocument/2006/relationships/slideLayout" Target="../slideLayouts/slideLayout284.xml"/><Relationship Id="rId3" Type="http://schemas.openxmlformats.org/officeDocument/2006/relationships/slideLayout" Target="../slideLayouts/slideLayout283.xml"/><Relationship Id="rId2" Type="http://schemas.openxmlformats.org/officeDocument/2006/relationships/slideLayout" Target="../slideLayouts/slideLayout282.xml"/><Relationship Id="rId11" Type="http://schemas.openxmlformats.org/officeDocument/2006/relationships/theme" Target="../theme/theme29.xml"/><Relationship Id="rId10" Type="http://schemas.openxmlformats.org/officeDocument/2006/relationships/slideLayout" Target="../slideLayouts/slideLayout290.xml"/><Relationship Id="rId1" Type="http://schemas.openxmlformats.org/officeDocument/2006/relationships/slideLayout" Target="../slideLayouts/slideLayout28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1" Type="http://schemas.openxmlformats.org/officeDocument/2006/relationships/theme" Target="../theme/theme3.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1" Type="http://schemas.openxmlformats.org/officeDocument/2006/relationships/theme" Target="../theme/theme30.xml"/><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1" Type="http://schemas.openxmlformats.org/officeDocument/2006/relationships/theme" Target="../theme/theme31.xml"/><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19.xml"/><Relationship Id="rId8" Type="http://schemas.openxmlformats.org/officeDocument/2006/relationships/slideLayout" Target="../slideLayouts/slideLayout318.xml"/><Relationship Id="rId7" Type="http://schemas.openxmlformats.org/officeDocument/2006/relationships/slideLayout" Target="../slideLayouts/slideLayout317.xml"/><Relationship Id="rId6" Type="http://schemas.openxmlformats.org/officeDocument/2006/relationships/slideLayout" Target="../slideLayouts/slideLayout316.xml"/><Relationship Id="rId5" Type="http://schemas.openxmlformats.org/officeDocument/2006/relationships/slideLayout" Target="../slideLayouts/slideLayout315.xml"/><Relationship Id="rId4" Type="http://schemas.openxmlformats.org/officeDocument/2006/relationships/slideLayout" Target="../slideLayouts/slideLayout314.xml"/><Relationship Id="rId3" Type="http://schemas.openxmlformats.org/officeDocument/2006/relationships/slideLayout" Target="../slideLayouts/slideLayout313.xml"/><Relationship Id="rId2" Type="http://schemas.openxmlformats.org/officeDocument/2006/relationships/slideLayout" Target="../slideLayouts/slideLayout312.xml"/><Relationship Id="rId11" Type="http://schemas.openxmlformats.org/officeDocument/2006/relationships/theme" Target="../theme/theme32.xml"/><Relationship Id="rId10" Type="http://schemas.openxmlformats.org/officeDocument/2006/relationships/slideLayout" Target="../slideLayouts/slideLayout320.xml"/><Relationship Id="rId1" Type="http://schemas.openxmlformats.org/officeDocument/2006/relationships/slideLayout" Target="../slideLayouts/slideLayout311.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29.xml"/><Relationship Id="rId8" Type="http://schemas.openxmlformats.org/officeDocument/2006/relationships/slideLayout" Target="../slideLayouts/slideLayout328.xml"/><Relationship Id="rId7" Type="http://schemas.openxmlformats.org/officeDocument/2006/relationships/slideLayout" Target="../slideLayouts/slideLayout327.xml"/><Relationship Id="rId6" Type="http://schemas.openxmlformats.org/officeDocument/2006/relationships/slideLayout" Target="../slideLayouts/slideLayout326.xml"/><Relationship Id="rId5" Type="http://schemas.openxmlformats.org/officeDocument/2006/relationships/slideLayout" Target="../slideLayouts/slideLayout325.xml"/><Relationship Id="rId4" Type="http://schemas.openxmlformats.org/officeDocument/2006/relationships/slideLayout" Target="../slideLayouts/slideLayout324.xml"/><Relationship Id="rId3" Type="http://schemas.openxmlformats.org/officeDocument/2006/relationships/slideLayout" Target="../slideLayouts/slideLayout323.xml"/><Relationship Id="rId2" Type="http://schemas.openxmlformats.org/officeDocument/2006/relationships/slideLayout" Target="../slideLayouts/slideLayout322.xml"/><Relationship Id="rId11" Type="http://schemas.openxmlformats.org/officeDocument/2006/relationships/theme" Target="../theme/theme33.xml"/><Relationship Id="rId10" Type="http://schemas.openxmlformats.org/officeDocument/2006/relationships/slideLayout" Target="../slideLayouts/slideLayout330.xml"/><Relationship Id="rId1" Type="http://schemas.openxmlformats.org/officeDocument/2006/relationships/slideLayout" Target="../slideLayouts/slideLayout321.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39.xml"/><Relationship Id="rId8" Type="http://schemas.openxmlformats.org/officeDocument/2006/relationships/slideLayout" Target="../slideLayouts/slideLayout338.xml"/><Relationship Id="rId7" Type="http://schemas.openxmlformats.org/officeDocument/2006/relationships/slideLayout" Target="../slideLayouts/slideLayout337.xml"/><Relationship Id="rId6" Type="http://schemas.openxmlformats.org/officeDocument/2006/relationships/slideLayout" Target="../slideLayouts/slideLayout336.xml"/><Relationship Id="rId5" Type="http://schemas.openxmlformats.org/officeDocument/2006/relationships/slideLayout" Target="../slideLayouts/slideLayout335.xml"/><Relationship Id="rId4" Type="http://schemas.openxmlformats.org/officeDocument/2006/relationships/slideLayout" Target="../slideLayouts/slideLayout334.xml"/><Relationship Id="rId3" Type="http://schemas.openxmlformats.org/officeDocument/2006/relationships/slideLayout" Target="../slideLayouts/slideLayout333.xml"/><Relationship Id="rId2" Type="http://schemas.openxmlformats.org/officeDocument/2006/relationships/slideLayout" Target="../slideLayouts/slideLayout332.xml"/><Relationship Id="rId11" Type="http://schemas.openxmlformats.org/officeDocument/2006/relationships/theme" Target="../theme/theme34.xml"/><Relationship Id="rId10" Type="http://schemas.openxmlformats.org/officeDocument/2006/relationships/slideLayout" Target="../slideLayouts/slideLayout340.xml"/><Relationship Id="rId1" Type="http://schemas.openxmlformats.org/officeDocument/2006/relationships/slideLayout" Target="../slideLayouts/slideLayout331.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1" Type="http://schemas.openxmlformats.org/officeDocument/2006/relationships/theme" Target="../theme/theme35.xml"/><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59.xml"/><Relationship Id="rId8" Type="http://schemas.openxmlformats.org/officeDocument/2006/relationships/slideLayout" Target="../slideLayouts/slideLayout358.xml"/><Relationship Id="rId7" Type="http://schemas.openxmlformats.org/officeDocument/2006/relationships/slideLayout" Target="../slideLayouts/slideLayout357.xml"/><Relationship Id="rId6" Type="http://schemas.openxmlformats.org/officeDocument/2006/relationships/slideLayout" Target="../slideLayouts/slideLayout356.xml"/><Relationship Id="rId5" Type="http://schemas.openxmlformats.org/officeDocument/2006/relationships/slideLayout" Target="../slideLayouts/slideLayout355.xml"/><Relationship Id="rId4" Type="http://schemas.openxmlformats.org/officeDocument/2006/relationships/slideLayout" Target="../slideLayouts/slideLayout354.xml"/><Relationship Id="rId3" Type="http://schemas.openxmlformats.org/officeDocument/2006/relationships/slideLayout" Target="../slideLayouts/slideLayout353.xml"/><Relationship Id="rId2" Type="http://schemas.openxmlformats.org/officeDocument/2006/relationships/slideLayout" Target="../slideLayouts/slideLayout352.xml"/><Relationship Id="rId11" Type="http://schemas.openxmlformats.org/officeDocument/2006/relationships/theme" Target="../theme/theme36.xml"/><Relationship Id="rId10" Type="http://schemas.openxmlformats.org/officeDocument/2006/relationships/slideLayout" Target="../slideLayouts/slideLayout360.xml"/><Relationship Id="rId1" Type="http://schemas.openxmlformats.org/officeDocument/2006/relationships/slideLayout" Target="../slideLayouts/slideLayout351.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369.xml"/><Relationship Id="rId8" Type="http://schemas.openxmlformats.org/officeDocument/2006/relationships/slideLayout" Target="../slideLayouts/slideLayout368.xml"/><Relationship Id="rId7" Type="http://schemas.openxmlformats.org/officeDocument/2006/relationships/slideLayout" Target="../slideLayouts/slideLayout367.xml"/><Relationship Id="rId6" Type="http://schemas.openxmlformats.org/officeDocument/2006/relationships/slideLayout" Target="../slideLayouts/slideLayout366.xml"/><Relationship Id="rId5" Type="http://schemas.openxmlformats.org/officeDocument/2006/relationships/slideLayout" Target="../slideLayouts/slideLayout365.xml"/><Relationship Id="rId4" Type="http://schemas.openxmlformats.org/officeDocument/2006/relationships/slideLayout" Target="../slideLayouts/slideLayout364.xml"/><Relationship Id="rId3" Type="http://schemas.openxmlformats.org/officeDocument/2006/relationships/slideLayout" Target="../slideLayouts/slideLayout363.xml"/><Relationship Id="rId2" Type="http://schemas.openxmlformats.org/officeDocument/2006/relationships/slideLayout" Target="../slideLayouts/slideLayout362.xml"/><Relationship Id="rId11" Type="http://schemas.openxmlformats.org/officeDocument/2006/relationships/theme" Target="../theme/theme37.xml"/><Relationship Id="rId10" Type="http://schemas.openxmlformats.org/officeDocument/2006/relationships/slideLayout" Target="../slideLayouts/slideLayout370.xml"/><Relationship Id="rId1" Type="http://schemas.openxmlformats.org/officeDocument/2006/relationships/slideLayout" Target="../slideLayouts/slideLayout361.xml"/></Relationships>
</file>

<file path=ppt/slideMasters/_rels/slideMaster38.xml.rels><?xml version="1.0" encoding="UTF-8" standalone="yes"?>
<Relationships xmlns="http://schemas.openxmlformats.org/package/2006/relationships"><Relationship Id="rId9" Type="http://schemas.openxmlformats.org/officeDocument/2006/relationships/slideLayout" Target="../slideLayouts/slideLayout379.xml"/><Relationship Id="rId8" Type="http://schemas.openxmlformats.org/officeDocument/2006/relationships/slideLayout" Target="../slideLayouts/slideLayout378.xml"/><Relationship Id="rId7" Type="http://schemas.openxmlformats.org/officeDocument/2006/relationships/slideLayout" Target="../slideLayouts/slideLayout377.xml"/><Relationship Id="rId6" Type="http://schemas.openxmlformats.org/officeDocument/2006/relationships/slideLayout" Target="../slideLayouts/slideLayout376.xml"/><Relationship Id="rId5" Type="http://schemas.openxmlformats.org/officeDocument/2006/relationships/slideLayout" Target="../slideLayouts/slideLayout375.xml"/><Relationship Id="rId4" Type="http://schemas.openxmlformats.org/officeDocument/2006/relationships/slideLayout" Target="../slideLayouts/slideLayout374.xml"/><Relationship Id="rId3" Type="http://schemas.openxmlformats.org/officeDocument/2006/relationships/slideLayout" Target="../slideLayouts/slideLayout373.xml"/><Relationship Id="rId2" Type="http://schemas.openxmlformats.org/officeDocument/2006/relationships/slideLayout" Target="../slideLayouts/slideLayout372.xml"/><Relationship Id="rId11" Type="http://schemas.openxmlformats.org/officeDocument/2006/relationships/theme" Target="../theme/theme38.xml"/><Relationship Id="rId10" Type="http://schemas.openxmlformats.org/officeDocument/2006/relationships/slideLayout" Target="../slideLayouts/slideLayout380.xml"/><Relationship Id="rId1" Type="http://schemas.openxmlformats.org/officeDocument/2006/relationships/slideLayout" Target="../slideLayouts/slideLayout37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1" Type="http://schemas.openxmlformats.org/officeDocument/2006/relationships/theme" Target="../theme/theme4.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9.xml"/><Relationship Id="rId8" Type="http://schemas.openxmlformats.org/officeDocument/2006/relationships/slideLayout" Target="../slideLayouts/slideLayout48.xml"/><Relationship Id="rId7" Type="http://schemas.openxmlformats.org/officeDocument/2006/relationships/slideLayout" Target="../slideLayouts/slideLayout47.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1" Type="http://schemas.openxmlformats.org/officeDocument/2006/relationships/theme" Target="../theme/theme5.xml"/><Relationship Id="rId10" Type="http://schemas.openxmlformats.org/officeDocument/2006/relationships/slideLayout" Target="../slideLayouts/slideLayout50.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1" Type="http://schemas.openxmlformats.org/officeDocument/2006/relationships/theme" Target="../theme/theme6.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1" Type="http://schemas.openxmlformats.org/officeDocument/2006/relationships/theme" Target="../theme/theme7.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1" Type="http://schemas.openxmlformats.org/officeDocument/2006/relationships/theme" Target="../theme/theme8.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1" Type="http://schemas.openxmlformats.org/officeDocument/2006/relationships/theme" Target="../theme/theme9.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2.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image" Target="../media/image15.png"/><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image" Target="../media/image8.png"/><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22.xml"/><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2.xml"/><Relationship Id="rId3" Type="http://schemas.openxmlformats.org/officeDocument/2006/relationships/image" Target="../media/image18.jpeg"/><Relationship Id="rId2" Type="http://schemas.openxmlformats.org/officeDocument/2006/relationships/tags" Target="../tags/tag19.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42.xml"/><Relationship Id="rId3" Type="http://schemas.openxmlformats.org/officeDocument/2006/relationships/image" Target="../media/image22.png"/><Relationship Id="rId2" Type="http://schemas.openxmlformats.org/officeDocument/2006/relationships/tags" Target="../tags/tag2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jpeg"/><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jpeg"/><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jpeg"/><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7.png"/><Relationship Id="rId2" Type="http://schemas.openxmlformats.org/officeDocument/2006/relationships/tags" Target="../tags/tag28.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1.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7.xml"/><Relationship Id="rId1" Type="http://schemas.openxmlformats.org/officeDocument/2006/relationships/image" Target="../media/image1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2.xml"/><Relationship Id="rId1" Type="http://schemas.openxmlformats.org/officeDocument/2006/relationships/tags" Target="../tags/tag35.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92.xml"/><Relationship Id="rId3" Type="http://schemas.openxmlformats.org/officeDocument/2006/relationships/tags" Target="../tags/tag37.xml"/><Relationship Id="rId2" Type="http://schemas.openxmlformats.org/officeDocument/2006/relationships/image" Target="../media/image31.png"/><Relationship Id="rId1" Type="http://schemas.openxmlformats.org/officeDocument/2006/relationships/tags" Target="../tags/tag3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tags" Target="../tags/tag3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12.xml"/><Relationship Id="rId1" Type="http://schemas.openxmlformats.org/officeDocument/2006/relationships/tags" Target="../tags/tag3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22.xml"/><Relationship Id="rId1" Type="http://schemas.openxmlformats.org/officeDocument/2006/relationships/tags" Target="../tags/tag4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32.xml"/><Relationship Id="rId1" Type="http://schemas.openxmlformats.org/officeDocument/2006/relationships/tags" Target="../tags/tag4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42.xml"/><Relationship Id="rId1" Type="http://schemas.openxmlformats.org/officeDocument/2006/relationships/tags" Target="../tags/tag4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52.xml"/><Relationship Id="rId1" Type="http://schemas.openxmlformats.org/officeDocument/2006/relationships/tags" Target="../tags/tag4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62.xml"/><Relationship Id="rId1" Type="http://schemas.openxmlformats.org/officeDocument/2006/relationships/tags" Target="../tags/tag4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72.xml"/><Relationship Id="rId1" Type="http://schemas.openxmlformats.org/officeDocument/2006/relationships/tags" Target="../tags/tag4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82.xml"/><Relationship Id="rId1" Type="http://schemas.openxmlformats.org/officeDocument/2006/relationships/tags" Target="../tags/tag5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5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5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02.xml"/><Relationship Id="rId1" Type="http://schemas.openxmlformats.org/officeDocument/2006/relationships/tags" Target="../tags/tag5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5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22.xml"/><Relationship Id="rId1" Type="http://schemas.openxmlformats.org/officeDocument/2006/relationships/tags" Target="../tags/tag58.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5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42.xml"/><Relationship Id="rId1"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jpeg"/><Relationship Id="rId1" Type="http://schemas.openxmlformats.org/officeDocument/2006/relationships/tags" Target="../tags/tag6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6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52.xml"/><Relationship Id="rId1" Type="http://schemas.openxmlformats.org/officeDocument/2006/relationships/tags" Target="../tags/tag6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62.xml"/><Relationship Id="rId1" Type="http://schemas.openxmlformats.org/officeDocument/2006/relationships/tags" Target="../tags/tag6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4.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2.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371.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1.png"/><Relationship Id="rId2" Type="http://schemas.openxmlformats.org/officeDocument/2006/relationships/tags" Target="../tags/tag65.xml"/><Relationship Id="rId1" Type="http://schemas.openxmlformats.org/officeDocument/2006/relationships/image" Target="../media/image34.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62.xml"/><Relationship Id="rId5" Type="http://schemas.openxmlformats.org/officeDocument/2006/relationships/image" Target="../media/image14.png"/><Relationship Id="rId4" Type="http://schemas.openxmlformats.org/officeDocument/2006/relationships/tags" Target="../tags/tag10.xml"/><Relationship Id="rId3" Type="http://schemas.openxmlformats.org/officeDocument/2006/relationships/image" Target="../media/image13.GIF"/><Relationship Id="rId2" Type="http://schemas.openxmlformats.org/officeDocument/2006/relationships/tags" Target="../tags/tag9.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descr="/Users/ye/Desktop/2000-1125-2.jpg2000-1125-2"/>
          <p:cNvPicPr>
            <a:picLocks noChangeAspect="1"/>
          </p:cNvPicPr>
          <p:nvPr/>
        </p:nvPicPr>
        <p:blipFill>
          <a:blip r:embed="rId1"/>
          <a:srcRect/>
          <a:stretch>
            <a:fillRect/>
          </a:stretch>
        </p:blipFill>
        <p:spPr>
          <a:xfrm>
            <a:off x="0" y="635"/>
            <a:ext cx="12189460" cy="6856095"/>
          </a:xfrm>
          <a:prstGeom prst="rect">
            <a:avLst/>
          </a:prstGeom>
        </p:spPr>
      </p:pic>
      <p:sp>
        <p:nvSpPr>
          <p:cNvPr id="5" name="文本框 4"/>
          <p:cNvSpPr txBox="1"/>
          <p:nvPr>
            <p:custDataLst>
              <p:tags r:id="rId2"/>
            </p:custDataLst>
          </p:nvPr>
        </p:nvSpPr>
        <p:spPr>
          <a:xfrm>
            <a:off x="1480820" y="3175000"/>
            <a:ext cx="9227820" cy="1291590"/>
          </a:xfrm>
          <a:prstGeom prst="rect">
            <a:avLst/>
          </a:prstGeom>
          <a:noFill/>
        </p:spPr>
        <p:txBody>
          <a:bodyPr wrap="square" rtlCol="0" anchor="t">
            <a:spAutoFit/>
          </a:bodyPr>
          <a:lstStyle/>
          <a:p>
            <a:pPr algn="ctr">
              <a:lnSpc>
                <a:spcPct val="150000"/>
              </a:lnSpc>
            </a:pPr>
            <a:r>
              <a:rPr kumimoji="1" lang="en-GB" altLang="zh-CN" sz="32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聊聊Web3黑暗森林，用户如何自我保护</a:t>
            </a:r>
            <a:endParaRPr kumimoji="1" lang="en-GB" altLang="zh-CN" sz="32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endParaRPr>
          </a:p>
          <a:p>
            <a:pPr algn="ctr">
              <a:lnSpc>
                <a:spcPct val="150000"/>
              </a:lnSpc>
            </a:pPr>
            <a:r>
              <a:rPr kumimoji="1" lang="en-US" altLang="zh-CN"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Cos/</a:t>
            </a:r>
            <a:r>
              <a:rPr kumimoji="1" lang="zh-CN" altLang="en-US"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余弦</a:t>
            </a:r>
            <a:r>
              <a:rPr kumimoji="1" lang="en-US" altLang="zh-CN"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 2022</a:t>
            </a:r>
            <a:endParaRPr kumimoji="1" lang="en-US" altLang="zh-CN"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endParaRPr>
          </a:p>
        </p:txBody>
      </p:sp>
      <p:pic>
        <p:nvPicPr>
          <p:cNvPr id="14" name="图片 13" descr="SlowMist-logo-en"/>
          <p:cNvPicPr>
            <a:picLocks noChangeAspect="1"/>
          </p:cNvPicPr>
          <p:nvPr/>
        </p:nvPicPr>
        <p:blipFill>
          <a:blip r:embed="rId3"/>
          <a:stretch>
            <a:fillRect/>
          </a:stretch>
        </p:blipFill>
        <p:spPr>
          <a:xfrm>
            <a:off x="4535805" y="2313940"/>
            <a:ext cx="3121025" cy="60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lang="en-US" altLang="zh-CN">
                <a:solidFill>
                  <a:schemeClr val="dk1"/>
                </a:solidFill>
              </a:rPr>
              <a:t>Classification of hacked objects</a:t>
            </a:r>
            <a:endParaRPr lang="en-US" altLang="zh-CN">
              <a:solidFill>
                <a:schemeClr val="dk1"/>
              </a:solidFill>
            </a:endParaRPr>
          </a:p>
          <a:p>
            <a:r>
              <a:rPr lang="en-US" altLang="zh-CN">
                <a:solidFill>
                  <a:schemeClr val="dk1"/>
                </a:solidFill>
              </a:rPr>
              <a:t>Attack method TOP 10</a:t>
            </a:r>
            <a:endParaRPr lang="en-US" altLang="zh-CN">
              <a:solidFill>
                <a:schemeClr val="dk1"/>
              </a:solidFill>
            </a:endParaRPr>
          </a:p>
        </p:txBody>
      </p:sp>
      <p:sp>
        <p:nvSpPr>
          <p:cNvPr id="3" name="文本占位符 2"/>
          <p:cNvSpPr>
            <a:spLocks noGrp="1"/>
          </p:cNvSpPr>
          <p:nvPr>
            <p:ph type="body" sz="quarter" idx="12"/>
          </p:nvPr>
        </p:nvSpPr>
        <p:spPr/>
        <p:txBody>
          <a:bodyPr/>
          <a:lstStyle/>
          <a:p>
            <a:r>
              <a:rPr lang="en-US" altLang="zh-CN">
                <a:solidFill>
                  <a:schemeClr val="accent1"/>
                </a:solidFill>
              </a:rPr>
              <a:t>Hacked statistics</a:t>
            </a:r>
            <a:endParaRPr lang="en-US" altLang="zh-CN">
              <a:solidFill>
                <a:schemeClr val="accent1"/>
              </a:solidFill>
            </a:endParaRPr>
          </a:p>
        </p:txBody>
      </p:sp>
      <p:graphicFrame>
        <p:nvGraphicFramePr>
          <p:cNvPr id="4" name="表格 3"/>
          <p:cNvGraphicFramePr/>
          <p:nvPr>
            <p:custDataLst>
              <p:tags r:id="rId2"/>
            </p:custDataLst>
          </p:nvPr>
        </p:nvGraphicFramePr>
        <p:xfrm>
          <a:off x="5454650" y="794385"/>
          <a:ext cx="6182360" cy="6096000"/>
        </p:xfrm>
        <a:graphic>
          <a:graphicData uri="http://schemas.openxmlformats.org/drawingml/2006/table">
            <a:tbl>
              <a:tblPr firstRow="1" bandRow="1">
                <a:tableStyleId>{5C22544A-7EE6-4342-B048-85BDC9FD1C3A}</a:tableStyleId>
              </a:tblPr>
              <a:tblGrid>
                <a:gridCol w="2359025"/>
                <a:gridCol w="1668780"/>
                <a:gridCol w="2154555"/>
              </a:tblGrid>
              <a:tr h="381000">
                <a:tc>
                  <a:txBody>
                    <a:bodyPr/>
                    <a:lstStyle/>
                    <a:p>
                      <a:pPr>
                        <a:buNone/>
                      </a:pPr>
                      <a:r>
                        <a:rPr lang="zh-CN" altLang="en-US"/>
                        <a:t>Category</a:t>
                      </a:r>
                      <a:endParaRPr lang="zh-CN" altLang="en-US"/>
                    </a:p>
                  </a:txBody>
                  <a:tcPr/>
                </a:tc>
                <a:tc>
                  <a:txBody>
                    <a:bodyPr/>
                    <a:lstStyle/>
                    <a:p>
                      <a:pPr>
                        <a:buNone/>
                      </a:pPr>
                      <a:r>
                        <a:rPr lang="zh-CN" altLang="en-US"/>
                        <a:t>Hack event(s)</a:t>
                      </a:r>
                      <a:endParaRPr lang="zh-CN" altLang="en-US"/>
                    </a:p>
                  </a:txBody>
                  <a:tcPr/>
                </a:tc>
                <a:tc>
                  <a:txBody>
                    <a:bodyPr/>
                    <a:lstStyle/>
                    <a:p>
                      <a:pPr>
                        <a:buNone/>
                      </a:pPr>
                      <a:r>
                        <a:rPr lang="zh-CN" altLang="en-US"/>
                        <a:t>Amount of loss ($)</a:t>
                      </a:r>
                      <a:endParaRPr lang="zh-CN" altLang="en-US"/>
                    </a:p>
                  </a:txBody>
                  <a:tcPr/>
                </a:tc>
              </a:tr>
              <a:tr h="381000">
                <a:tc>
                  <a:txBody>
                    <a:bodyPr/>
                    <a:lstStyle/>
                    <a:p>
                      <a:pPr>
                        <a:buNone/>
                      </a:pPr>
                      <a:r>
                        <a:rPr lang="zh-CN" altLang="en-US"/>
                        <a:t>Blockchain</a:t>
                      </a:r>
                      <a:endParaRPr lang="zh-CN" altLang="en-US"/>
                    </a:p>
                  </a:txBody>
                  <a:tcPr/>
                </a:tc>
                <a:tc>
                  <a:txBody>
                    <a:bodyPr/>
                    <a:lstStyle/>
                    <a:p>
                      <a:pPr>
                        <a:buNone/>
                      </a:pPr>
                      <a:r>
                        <a:rPr lang="zh-CN" altLang="en-US"/>
                        <a:t>4</a:t>
                      </a:r>
                      <a:r>
                        <a:rPr lang="en-US" altLang="zh-CN"/>
                        <a:t>3</a:t>
                      </a:r>
                      <a:endParaRPr lang="en-US" altLang="zh-CN"/>
                    </a:p>
                  </a:txBody>
                  <a:tcPr/>
                </a:tc>
                <a:tc>
                  <a:txBody>
                    <a:bodyPr/>
                    <a:lstStyle/>
                    <a:p>
                      <a:pPr>
                        <a:buNone/>
                      </a:pPr>
                      <a:r>
                        <a:rPr lang="zh-CN" altLang="en-US"/>
                        <a:t>362,909,918.00</a:t>
                      </a:r>
                      <a:endParaRPr lang="zh-CN" altLang="en-US"/>
                    </a:p>
                  </a:txBody>
                  <a:tcPr/>
                </a:tc>
              </a:tr>
              <a:tr h="381000">
                <a:tc>
                  <a:txBody>
                    <a:bodyPr/>
                    <a:lstStyle/>
                    <a:p>
                      <a:pPr>
                        <a:buNone/>
                      </a:pPr>
                      <a:r>
                        <a:rPr lang="zh-CN" altLang="en-US"/>
                        <a:t>Exchange</a:t>
                      </a:r>
                      <a:endParaRPr lang="zh-CN" altLang="en-US"/>
                    </a:p>
                  </a:txBody>
                  <a:tcPr/>
                </a:tc>
                <a:tc>
                  <a:txBody>
                    <a:bodyPr/>
                    <a:lstStyle/>
                    <a:p>
                      <a:pPr>
                        <a:buNone/>
                      </a:pPr>
                      <a:r>
                        <a:rPr lang="zh-CN" altLang="en-US"/>
                        <a:t>10</a:t>
                      </a:r>
                      <a:r>
                        <a:rPr lang="en-US" altLang="zh-CN"/>
                        <a:t>3</a:t>
                      </a:r>
                      <a:endParaRPr lang="en-US" altLang="zh-CN"/>
                    </a:p>
                  </a:txBody>
                  <a:tcPr/>
                </a:tc>
                <a:tc>
                  <a:txBody>
                    <a:bodyPr/>
                    <a:lstStyle/>
                    <a:p>
                      <a:pPr>
                        <a:buNone/>
                      </a:pPr>
                      <a:r>
                        <a:rPr lang="zh-CN" altLang="en-US"/>
                        <a:t>10,358,962,412.39</a:t>
                      </a:r>
                      <a:endParaRPr lang="zh-CN" altLang="en-US"/>
                    </a:p>
                  </a:txBody>
                  <a:tcPr/>
                </a:tc>
              </a:tr>
              <a:tr h="381000">
                <a:tc>
                  <a:txBody>
                    <a:bodyPr/>
                    <a:lstStyle/>
                    <a:p>
                      <a:pPr>
                        <a:buNone/>
                      </a:pPr>
                      <a:r>
                        <a:rPr lang="zh-CN" altLang="en-US"/>
                        <a:t>Wallet</a:t>
                      </a:r>
                      <a:endParaRPr lang="zh-CN" altLang="en-US"/>
                    </a:p>
                  </a:txBody>
                  <a:tcPr/>
                </a:tc>
                <a:tc>
                  <a:txBody>
                    <a:bodyPr/>
                    <a:lstStyle/>
                    <a:p>
                      <a:pPr>
                        <a:buNone/>
                      </a:pPr>
                      <a:r>
                        <a:rPr lang="zh-CN" altLang="en-US"/>
                        <a:t>27</a:t>
                      </a:r>
                      <a:endParaRPr lang="zh-CN" altLang="en-US"/>
                    </a:p>
                  </a:txBody>
                  <a:tcPr/>
                </a:tc>
                <a:tc>
                  <a:txBody>
                    <a:bodyPr/>
                    <a:lstStyle/>
                    <a:p>
                      <a:pPr>
                        <a:buNone/>
                      </a:pPr>
                      <a:r>
                        <a:rPr lang="zh-CN" altLang="en-US"/>
                        <a:t>289,619,732.59</a:t>
                      </a:r>
                      <a:endParaRPr lang="zh-CN" altLang="en-US"/>
                    </a:p>
                  </a:txBody>
                  <a:tcPr/>
                </a:tc>
              </a:tr>
              <a:tr h="381000">
                <a:tc>
                  <a:txBody>
                    <a:bodyPr/>
                    <a:lstStyle/>
                    <a:p>
                      <a:pPr>
                        <a:buNone/>
                      </a:pPr>
                      <a:r>
                        <a:rPr lang="zh-CN" altLang="en-US"/>
                        <a:t>ETH Ecosystem</a:t>
                      </a:r>
                      <a:endParaRPr lang="zh-CN" altLang="en-US"/>
                    </a:p>
                  </a:txBody>
                  <a:tcPr/>
                </a:tc>
                <a:tc>
                  <a:txBody>
                    <a:bodyPr/>
                    <a:lstStyle/>
                    <a:p>
                      <a:pPr>
                        <a:buNone/>
                      </a:pPr>
                      <a:r>
                        <a:rPr lang="zh-CN" altLang="en-US"/>
                        <a:t>165</a:t>
                      </a:r>
                      <a:endParaRPr lang="zh-CN" altLang="en-US"/>
                    </a:p>
                  </a:txBody>
                  <a:tcPr/>
                </a:tc>
                <a:tc>
                  <a:txBody>
                    <a:bodyPr/>
                    <a:lstStyle/>
                    <a:p>
                      <a:pPr>
                        <a:buNone/>
                      </a:pPr>
                      <a:r>
                        <a:rPr lang="zh-CN" altLang="en-US"/>
                        <a:t>3,997,575,744.86</a:t>
                      </a:r>
                      <a:endParaRPr lang="zh-CN" altLang="en-US"/>
                    </a:p>
                  </a:txBody>
                  <a:tcPr/>
                </a:tc>
              </a:tr>
              <a:tr h="381000">
                <a:tc>
                  <a:txBody>
                    <a:bodyPr/>
                    <a:lstStyle/>
                    <a:p>
                      <a:pPr>
                        <a:buNone/>
                      </a:pPr>
                      <a:r>
                        <a:rPr lang="zh-CN" altLang="en-US"/>
                        <a:t>BSC Ecosystem</a:t>
                      </a:r>
                      <a:endParaRPr lang="zh-CN" altLang="en-US"/>
                    </a:p>
                  </a:txBody>
                  <a:tcPr/>
                </a:tc>
                <a:tc>
                  <a:txBody>
                    <a:bodyPr/>
                    <a:lstStyle/>
                    <a:p>
                      <a:pPr>
                        <a:buNone/>
                      </a:pPr>
                      <a:r>
                        <a:rPr lang="zh-CN" altLang="en-US"/>
                        <a:t>9</a:t>
                      </a:r>
                      <a:r>
                        <a:rPr lang="en-US" altLang="zh-CN"/>
                        <a:t>8</a:t>
                      </a:r>
                      <a:endParaRPr lang="en-US" altLang="zh-CN"/>
                    </a:p>
                  </a:txBody>
                  <a:tcPr/>
                </a:tc>
                <a:tc>
                  <a:txBody>
                    <a:bodyPr/>
                    <a:lstStyle/>
                    <a:p>
                      <a:pPr>
                        <a:buNone/>
                      </a:pPr>
                      <a:r>
                        <a:rPr lang="zh-CN" altLang="en-US"/>
                        <a:t>815,582,145.55</a:t>
                      </a:r>
                      <a:endParaRPr lang="zh-CN" altLang="en-US"/>
                    </a:p>
                  </a:txBody>
                  <a:tcPr/>
                </a:tc>
              </a:tr>
              <a:tr h="381000">
                <a:tc>
                  <a:txBody>
                    <a:bodyPr/>
                    <a:lstStyle/>
                    <a:p>
                      <a:pPr>
                        <a:buNone/>
                      </a:pPr>
                      <a:r>
                        <a:rPr lang="zh-CN" altLang="en-US"/>
                        <a:t>Tron Ecosystem</a:t>
                      </a:r>
                      <a:endParaRPr lang="zh-CN" altLang="en-US"/>
                    </a:p>
                  </a:txBody>
                  <a:tcPr/>
                </a:tc>
                <a:tc>
                  <a:txBody>
                    <a:bodyPr/>
                    <a:lstStyle/>
                    <a:p>
                      <a:pPr>
                        <a:buNone/>
                      </a:pPr>
                      <a:r>
                        <a:rPr lang="zh-CN" altLang="en-US"/>
                        <a:t>23</a:t>
                      </a:r>
                      <a:endParaRPr lang="zh-CN" altLang="en-US"/>
                    </a:p>
                  </a:txBody>
                  <a:tcPr/>
                </a:tc>
                <a:tc>
                  <a:txBody>
                    <a:bodyPr/>
                    <a:lstStyle/>
                    <a:p>
                      <a:pPr>
                        <a:buNone/>
                      </a:pPr>
                      <a:r>
                        <a:rPr lang="zh-CN" altLang="en-US"/>
                        <a:t>11,224,334.36</a:t>
                      </a:r>
                      <a:endParaRPr lang="zh-CN" altLang="en-US"/>
                    </a:p>
                  </a:txBody>
                  <a:tcPr/>
                </a:tc>
              </a:tr>
              <a:tr h="381000">
                <a:tc>
                  <a:txBody>
                    <a:bodyPr/>
                    <a:lstStyle/>
                    <a:p>
                      <a:pPr>
                        <a:buNone/>
                      </a:pPr>
                      <a:r>
                        <a:rPr lang="zh-CN" altLang="en-US"/>
                        <a:t>EOS Ecosystem</a:t>
                      </a:r>
                      <a:endParaRPr lang="zh-CN" altLang="en-US"/>
                    </a:p>
                  </a:txBody>
                  <a:tcPr/>
                </a:tc>
                <a:tc>
                  <a:txBody>
                    <a:bodyPr/>
                    <a:lstStyle/>
                    <a:p>
                      <a:pPr>
                        <a:buNone/>
                      </a:pPr>
                      <a:r>
                        <a:rPr lang="zh-CN" altLang="en-US"/>
                        <a:t>119</a:t>
                      </a:r>
                      <a:endParaRPr lang="zh-CN" altLang="en-US"/>
                    </a:p>
                  </a:txBody>
                  <a:tcPr/>
                </a:tc>
                <a:tc>
                  <a:txBody>
                    <a:bodyPr/>
                    <a:lstStyle/>
                    <a:p>
                      <a:pPr>
                        <a:buNone/>
                      </a:pPr>
                      <a:r>
                        <a:rPr lang="zh-CN" altLang="en-US"/>
                        <a:t>25,927,302.55</a:t>
                      </a:r>
                      <a:endParaRPr lang="zh-CN" altLang="en-US"/>
                    </a:p>
                  </a:txBody>
                  <a:tcPr/>
                </a:tc>
              </a:tr>
              <a:tr h="381000">
                <a:tc>
                  <a:txBody>
                    <a:bodyPr/>
                    <a:lstStyle/>
                    <a:p>
                      <a:pPr>
                        <a:buNone/>
                      </a:pPr>
                      <a:r>
                        <a:rPr lang="zh-CN" altLang="en-US"/>
                        <a:t>Polygon Ecosystem</a:t>
                      </a:r>
                      <a:endParaRPr lang="zh-CN" altLang="en-US"/>
                    </a:p>
                  </a:txBody>
                  <a:tcPr/>
                </a:tc>
                <a:tc>
                  <a:txBody>
                    <a:bodyPr/>
                    <a:lstStyle/>
                    <a:p>
                      <a:pPr>
                        <a:buNone/>
                      </a:pPr>
                      <a:r>
                        <a:rPr lang="zh-CN" altLang="en-US"/>
                        <a:t>12</a:t>
                      </a:r>
                      <a:endParaRPr lang="zh-CN" altLang="en-US"/>
                    </a:p>
                  </a:txBody>
                  <a:tcPr/>
                </a:tc>
                <a:tc>
                  <a:txBody>
                    <a:bodyPr/>
                    <a:lstStyle/>
                    <a:p>
                      <a:pPr>
                        <a:buNone/>
                      </a:pPr>
                      <a:r>
                        <a:rPr lang="zh-CN" altLang="en-US"/>
                        <a:t>70,181,808.00</a:t>
                      </a:r>
                      <a:endParaRPr lang="zh-CN" altLang="en-US"/>
                    </a:p>
                  </a:txBody>
                  <a:tcPr/>
                </a:tc>
              </a:tr>
              <a:tr h="381000">
                <a:tc>
                  <a:txBody>
                    <a:bodyPr/>
                    <a:lstStyle/>
                    <a:p>
                      <a:pPr>
                        <a:buNone/>
                      </a:pPr>
                      <a:r>
                        <a:rPr lang="zh-CN" altLang="en-US"/>
                        <a:t>HECO Ecosystem</a:t>
                      </a:r>
                      <a:endParaRPr lang="zh-CN" altLang="en-US"/>
                    </a:p>
                  </a:txBody>
                  <a:tcPr/>
                </a:tc>
                <a:tc>
                  <a:txBody>
                    <a:bodyPr/>
                    <a:lstStyle/>
                    <a:p>
                      <a:pPr>
                        <a:buNone/>
                      </a:pPr>
                      <a:r>
                        <a:rPr lang="zh-CN" altLang="en-US"/>
                        <a:t>3</a:t>
                      </a:r>
                      <a:endParaRPr lang="zh-CN" altLang="en-US"/>
                    </a:p>
                  </a:txBody>
                  <a:tcPr/>
                </a:tc>
                <a:tc>
                  <a:txBody>
                    <a:bodyPr/>
                    <a:lstStyle/>
                    <a:p>
                      <a:pPr>
                        <a:buNone/>
                      </a:pPr>
                      <a:r>
                        <a:rPr lang="zh-CN" altLang="en-US"/>
                        <a:t>64,533.00</a:t>
                      </a:r>
                      <a:endParaRPr lang="zh-CN" altLang="en-US"/>
                    </a:p>
                  </a:txBody>
                  <a:tcPr/>
                </a:tc>
              </a:tr>
              <a:tr h="381000">
                <a:tc>
                  <a:txBody>
                    <a:bodyPr/>
                    <a:lstStyle/>
                    <a:p>
                      <a:pPr>
                        <a:buNone/>
                      </a:pPr>
                      <a:r>
                        <a:rPr lang="zh-CN" altLang="en-US"/>
                        <a:t>Fantom Ecosystem</a:t>
                      </a:r>
                      <a:endParaRPr lang="zh-CN" altLang="en-US"/>
                    </a:p>
                  </a:txBody>
                  <a:tcPr/>
                </a:tc>
                <a:tc>
                  <a:txBody>
                    <a:bodyPr/>
                    <a:lstStyle/>
                    <a:p>
                      <a:pPr>
                        <a:buNone/>
                      </a:pPr>
                      <a:r>
                        <a:rPr lang="zh-CN" altLang="en-US"/>
                        <a:t>10</a:t>
                      </a:r>
                      <a:endParaRPr lang="zh-CN" altLang="en-US"/>
                    </a:p>
                  </a:txBody>
                  <a:tcPr/>
                </a:tc>
                <a:tc>
                  <a:txBody>
                    <a:bodyPr/>
                    <a:lstStyle/>
                    <a:p>
                      <a:pPr>
                        <a:buNone/>
                      </a:pPr>
                      <a:r>
                        <a:rPr lang="zh-CN" altLang="en-US"/>
                        <a:t>84,910,991.57</a:t>
                      </a:r>
                      <a:endParaRPr lang="zh-CN" altLang="en-US"/>
                    </a:p>
                  </a:txBody>
                  <a:tcPr/>
                </a:tc>
              </a:tr>
              <a:tr h="381000">
                <a:tc>
                  <a:txBody>
                    <a:bodyPr/>
                    <a:lstStyle/>
                    <a:p>
                      <a:pPr>
                        <a:buNone/>
                      </a:pPr>
                      <a:r>
                        <a:rPr lang="zh-CN" altLang="en-US"/>
                        <a:t>Solana Ecosystem</a:t>
                      </a:r>
                      <a:endParaRPr lang="zh-CN" altLang="en-US"/>
                    </a:p>
                  </a:txBody>
                  <a:tcPr/>
                </a:tc>
                <a:tc>
                  <a:txBody>
                    <a:bodyPr/>
                    <a:lstStyle/>
                    <a:p>
                      <a:pPr>
                        <a:buNone/>
                      </a:pPr>
                      <a:r>
                        <a:rPr lang="en-US" altLang="zh-CN"/>
                        <a:t>9</a:t>
                      </a:r>
                      <a:endParaRPr lang="en-US" altLang="zh-CN"/>
                    </a:p>
                  </a:txBody>
                  <a:tcPr/>
                </a:tc>
                <a:tc>
                  <a:txBody>
                    <a:bodyPr/>
                    <a:lstStyle/>
                    <a:p>
                      <a:pPr>
                        <a:buNone/>
                      </a:pPr>
                      <a:r>
                        <a:rPr lang="zh-CN" altLang="en-US"/>
                        <a:t>400,054,230.22</a:t>
                      </a:r>
                      <a:endParaRPr lang="zh-CN" altLang="en-US"/>
                    </a:p>
                  </a:txBody>
                  <a:tcPr/>
                </a:tc>
              </a:tr>
              <a:tr h="381000">
                <a:tc>
                  <a:txBody>
                    <a:bodyPr/>
                    <a:lstStyle/>
                    <a:p>
                      <a:pPr>
                        <a:buNone/>
                      </a:pPr>
                      <a:r>
                        <a:rPr lang="zh-CN" altLang="en-US"/>
                        <a:t>Avalanche Ecosystem</a:t>
                      </a:r>
                      <a:endParaRPr lang="zh-CN" altLang="en-US"/>
                    </a:p>
                  </a:txBody>
                  <a:tcPr/>
                </a:tc>
                <a:tc>
                  <a:txBody>
                    <a:bodyPr/>
                    <a:lstStyle/>
                    <a:p>
                      <a:pPr>
                        <a:buNone/>
                      </a:pPr>
                      <a:r>
                        <a:rPr lang="zh-CN" altLang="en-US"/>
                        <a:t>6</a:t>
                      </a:r>
                      <a:endParaRPr lang="zh-CN" altLang="en-US"/>
                    </a:p>
                  </a:txBody>
                  <a:tcPr/>
                </a:tc>
                <a:tc>
                  <a:txBody>
                    <a:bodyPr/>
                    <a:lstStyle/>
                    <a:p>
                      <a:pPr>
                        <a:buNone/>
                      </a:pPr>
                      <a:r>
                        <a:rPr lang="zh-CN" altLang="en-US"/>
                        <a:t>106,500,000.00</a:t>
                      </a:r>
                      <a:endParaRPr lang="zh-CN" altLang="en-US"/>
                    </a:p>
                  </a:txBody>
                  <a:tcPr/>
                </a:tc>
              </a:tr>
              <a:tr h="381000">
                <a:tc>
                  <a:txBody>
                    <a:bodyPr/>
                    <a:lstStyle/>
                    <a:p>
                      <a:pPr>
                        <a:buNone/>
                      </a:pPr>
                      <a:r>
                        <a:rPr lang="zh-CN" altLang="en-US"/>
                        <a:t>Polkadot Ecosystem</a:t>
                      </a:r>
                      <a:endParaRPr lang="zh-CN" altLang="en-US"/>
                    </a:p>
                  </a:txBody>
                  <a:tcPr/>
                </a:tc>
                <a:tc>
                  <a:txBody>
                    <a:bodyPr/>
                    <a:lstStyle/>
                    <a:p>
                      <a:pPr>
                        <a:buNone/>
                      </a:pPr>
                      <a:r>
                        <a:rPr lang="en-US" altLang="zh-CN"/>
                        <a:t>8</a:t>
                      </a:r>
                      <a:endParaRPr lang="en-US" altLang="zh-CN"/>
                    </a:p>
                  </a:txBody>
                  <a:tcPr/>
                </a:tc>
                <a:tc>
                  <a:txBody>
                    <a:bodyPr/>
                    <a:lstStyle/>
                    <a:p>
                      <a:pPr>
                        <a:buNone/>
                      </a:pPr>
                      <a:r>
                        <a:rPr lang="zh-CN" altLang="en-US"/>
                        <a:t>9,546,460.00</a:t>
                      </a:r>
                      <a:endParaRPr lang="zh-CN" altLang="en-US"/>
                    </a:p>
                  </a:txBody>
                  <a:tcPr/>
                </a:tc>
              </a:tr>
              <a:tr h="381000">
                <a:tc>
                  <a:txBody>
                    <a:bodyPr/>
                    <a:lstStyle/>
                    <a:p>
                      <a:pPr>
                        <a:buNone/>
                      </a:pPr>
                      <a:r>
                        <a:rPr lang="zh-CN" altLang="en-US"/>
                        <a:t>NFT Ecosystem</a:t>
                      </a:r>
                      <a:endParaRPr lang="zh-CN" altLang="en-US"/>
                    </a:p>
                  </a:txBody>
                  <a:tcPr/>
                </a:tc>
                <a:tc>
                  <a:txBody>
                    <a:bodyPr/>
                    <a:lstStyle/>
                    <a:p>
                      <a:pPr>
                        <a:buNone/>
                      </a:pPr>
                      <a:r>
                        <a:rPr lang="zh-CN" altLang="en-US"/>
                        <a:t>6</a:t>
                      </a:r>
                      <a:r>
                        <a:rPr lang="en-US" altLang="zh-CN"/>
                        <a:t>4</a:t>
                      </a:r>
                      <a:endParaRPr lang="en-US" altLang="zh-CN"/>
                    </a:p>
                  </a:txBody>
                  <a:tcPr/>
                </a:tc>
                <a:tc>
                  <a:txBody>
                    <a:bodyPr/>
                    <a:lstStyle/>
                    <a:p>
                      <a:pPr>
                        <a:buNone/>
                      </a:pPr>
                      <a:r>
                        <a:rPr lang="zh-CN" altLang="en-US"/>
                        <a:t>188,532,440.77</a:t>
                      </a:r>
                      <a:endParaRPr lang="zh-CN" altLang="en-US"/>
                    </a:p>
                  </a:txBody>
                  <a:tcPr/>
                </a:tc>
              </a:tr>
              <a:tr h="381000">
                <a:tc>
                  <a:txBody>
                    <a:bodyPr/>
                    <a:lstStyle/>
                    <a:p>
                      <a:pPr>
                        <a:buNone/>
                      </a:pPr>
                      <a:r>
                        <a:rPr lang="zh-CN" altLang="en-US"/>
                        <a:t>Other</a:t>
                      </a:r>
                      <a:endParaRPr lang="zh-CN" altLang="en-US"/>
                    </a:p>
                  </a:txBody>
                  <a:tcPr/>
                </a:tc>
                <a:tc>
                  <a:txBody>
                    <a:bodyPr/>
                    <a:lstStyle/>
                    <a:p>
                      <a:pPr>
                        <a:buNone/>
                      </a:pPr>
                      <a:r>
                        <a:rPr lang="zh-CN" altLang="en-US"/>
                        <a:t>10</a:t>
                      </a:r>
                      <a:r>
                        <a:rPr lang="en-US" altLang="zh-CN"/>
                        <a:t>7</a:t>
                      </a:r>
                      <a:endParaRPr lang="en-US" altLang="zh-CN"/>
                    </a:p>
                  </a:txBody>
                  <a:tcPr/>
                </a:tc>
                <a:tc>
                  <a:txBody>
                    <a:bodyPr/>
                    <a:lstStyle/>
                    <a:p>
                      <a:pPr>
                        <a:buNone/>
                      </a:pPr>
                      <a:r>
                        <a:rPr lang="zh-CN" altLang="en-US"/>
                        <a:t>10,284,825,785.03</a:t>
                      </a:r>
                      <a:endParaRPr lang="zh-CN" altLang="en-US"/>
                    </a:p>
                  </a:txBody>
                  <a:tcPr/>
                </a:tc>
              </a:tr>
            </a:tbl>
          </a:graphicData>
        </a:graphic>
      </p:graphicFrame>
      <p:graphicFrame>
        <p:nvGraphicFramePr>
          <p:cNvPr id="5" name="表格 4"/>
          <p:cNvGraphicFramePr/>
          <p:nvPr>
            <p:custDataLst>
              <p:tags r:id="rId3"/>
            </p:custDataLst>
          </p:nvPr>
        </p:nvGraphicFramePr>
        <p:xfrm>
          <a:off x="491490" y="2465705"/>
          <a:ext cx="4814570" cy="4191000"/>
        </p:xfrm>
        <a:graphic>
          <a:graphicData uri="http://schemas.openxmlformats.org/drawingml/2006/table">
            <a:tbl>
              <a:tblPr firstRow="1" bandRow="1">
                <a:tableStyleId>{5C22544A-7EE6-4342-B048-85BDC9FD1C3A}</a:tableStyleId>
              </a:tblPr>
              <a:tblGrid>
                <a:gridCol w="720090"/>
                <a:gridCol w="3017520"/>
                <a:gridCol w="1076960"/>
              </a:tblGrid>
              <a:tr h="381000">
                <a:tc>
                  <a:txBody>
                    <a:bodyPr/>
                    <a:lstStyle/>
                    <a:p>
                      <a:pPr>
                        <a:buNone/>
                      </a:pPr>
                      <a:r>
                        <a:rPr lang="en-US" altLang="zh-CN"/>
                        <a:t>TOP</a:t>
                      </a:r>
                      <a:endParaRPr lang="en-US" altLang="zh-CN"/>
                    </a:p>
                  </a:txBody>
                  <a:tcPr/>
                </a:tc>
                <a:tc>
                  <a:txBody>
                    <a:bodyPr/>
                    <a:lstStyle/>
                    <a:p>
                      <a:pPr>
                        <a:buNone/>
                      </a:pPr>
                      <a:r>
                        <a:rPr lang="zh-CN" altLang="en-US"/>
                        <a:t>Attack method</a:t>
                      </a:r>
                      <a:endParaRPr lang="zh-CN" altLang="en-US"/>
                    </a:p>
                  </a:txBody>
                  <a:tcPr/>
                </a:tc>
                <a:tc>
                  <a:txBody>
                    <a:bodyPr/>
                    <a:lstStyle/>
                    <a:p>
                      <a:pPr>
                        <a:buNone/>
                      </a:pPr>
                      <a:r>
                        <a:rPr lang="en-US" altLang="zh-CN"/>
                        <a:t>E</a:t>
                      </a:r>
                      <a:r>
                        <a:rPr lang="zh-CN" altLang="en-US"/>
                        <a:t>vent(s)</a:t>
                      </a:r>
                      <a:endParaRPr lang="zh-CN" altLang="en-US"/>
                    </a:p>
                  </a:txBody>
                  <a:tcPr/>
                </a:tc>
              </a:tr>
              <a:tr h="381000">
                <a:tc>
                  <a:txBody>
                    <a:bodyPr/>
                    <a:lstStyle/>
                    <a:p>
                      <a:pPr>
                        <a:buNone/>
                      </a:pPr>
                      <a:r>
                        <a:rPr lang="zh-CN" altLang="en-US"/>
                        <a:t>1</a:t>
                      </a:r>
                      <a:endParaRPr lang="zh-CN" altLang="en-US"/>
                    </a:p>
                  </a:txBody>
                  <a:tcPr/>
                </a:tc>
                <a:tc>
                  <a:txBody>
                    <a:bodyPr/>
                    <a:lstStyle/>
                    <a:p>
                      <a:pPr>
                        <a:buNone/>
                      </a:pPr>
                      <a:r>
                        <a:rPr lang="zh-CN" altLang="en-US"/>
                        <a:t>Scam</a:t>
                      </a:r>
                      <a:endParaRPr lang="zh-CN" altLang="en-US"/>
                    </a:p>
                  </a:txBody>
                  <a:tcPr/>
                </a:tc>
                <a:tc>
                  <a:txBody>
                    <a:bodyPr/>
                    <a:lstStyle/>
                    <a:p>
                      <a:pPr>
                        <a:buNone/>
                      </a:pPr>
                      <a:r>
                        <a:rPr lang="zh-CN" altLang="en-US"/>
                        <a:t>10</a:t>
                      </a:r>
                      <a:r>
                        <a:rPr lang="en-US" altLang="zh-CN"/>
                        <a:t>7</a:t>
                      </a:r>
                      <a:endParaRPr lang="en-US" altLang="zh-CN"/>
                    </a:p>
                  </a:txBody>
                  <a:tcPr/>
                </a:tc>
              </a:tr>
              <a:tr h="381000">
                <a:tc>
                  <a:txBody>
                    <a:bodyPr/>
                    <a:lstStyle/>
                    <a:p>
                      <a:pPr>
                        <a:buNone/>
                      </a:pPr>
                      <a:r>
                        <a:rPr lang="zh-CN" altLang="en-US"/>
                        <a:t>2</a:t>
                      </a:r>
                      <a:endParaRPr lang="zh-CN" altLang="en-US"/>
                    </a:p>
                  </a:txBody>
                  <a:tcPr/>
                </a:tc>
                <a:tc>
                  <a:txBody>
                    <a:bodyPr/>
                    <a:lstStyle/>
                    <a:p>
                      <a:pPr>
                        <a:buNone/>
                      </a:pPr>
                      <a:r>
                        <a:rPr lang="zh-CN" altLang="en-US"/>
                        <a:t>Flash loan attack</a:t>
                      </a:r>
                      <a:endParaRPr lang="zh-CN" altLang="en-US"/>
                    </a:p>
                  </a:txBody>
                  <a:tcPr/>
                </a:tc>
                <a:tc>
                  <a:txBody>
                    <a:bodyPr/>
                    <a:lstStyle/>
                    <a:p>
                      <a:pPr>
                        <a:buNone/>
                      </a:pPr>
                      <a:r>
                        <a:rPr lang="zh-CN" altLang="en-US"/>
                        <a:t>6</a:t>
                      </a:r>
                      <a:r>
                        <a:rPr lang="en-US" altLang="zh-CN"/>
                        <a:t>2</a:t>
                      </a:r>
                      <a:endParaRPr lang="en-US" altLang="zh-CN"/>
                    </a:p>
                  </a:txBody>
                  <a:tcPr/>
                </a:tc>
              </a:tr>
              <a:tr h="381000">
                <a:tc>
                  <a:txBody>
                    <a:bodyPr/>
                    <a:lstStyle/>
                    <a:p>
                      <a:pPr>
                        <a:buNone/>
                      </a:pPr>
                      <a:r>
                        <a:rPr lang="zh-CN" altLang="en-US"/>
                        <a:t>3</a:t>
                      </a:r>
                      <a:endParaRPr lang="zh-CN" altLang="en-US"/>
                    </a:p>
                  </a:txBody>
                  <a:tcPr/>
                </a:tc>
                <a:tc>
                  <a:txBody>
                    <a:bodyPr/>
                    <a:lstStyle/>
                    <a:p>
                      <a:pPr>
                        <a:buNone/>
                      </a:pPr>
                      <a:r>
                        <a:rPr lang="zh-CN" altLang="en-US"/>
                        <a:t>Transaction congestion attack</a:t>
                      </a:r>
                      <a:endParaRPr lang="zh-CN" altLang="en-US"/>
                    </a:p>
                  </a:txBody>
                  <a:tcPr/>
                </a:tc>
                <a:tc>
                  <a:txBody>
                    <a:bodyPr/>
                    <a:lstStyle/>
                    <a:p>
                      <a:pPr>
                        <a:buNone/>
                      </a:pPr>
                      <a:r>
                        <a:rPr lang="zh-CN" altLang="en-US"/>
                        <a:t>27</a:t>
                      </a:r>
                      <a:endParaRPr lang="zh-CN" altLang="en-US"/>
                    </a:p>
                  </a:txBody>
                  <a:tcPr/>
                </a:tc>
              </a:tr>
              <a:tr h="381000">
                <a:tc>
                  <a:txBody>
                    <a:bodyPr/>
                    <a:lstStyle/>
                    <a:p>
                      <a:pPr>
                        <a:buNone/>
                      </a:pPr>
                      <a:r>
                        <a:rPr lang="zh-CN" altLang="en-US"/>
                        <a:t>4</a:t>
                      </a:r>
                      <a:endParaRPr lang="zh-CN" altLang="en-US"/>
                    </a:p>
                  </a:txBody>
                  <a:tcPr/>
                </a:tc>
                <a:tc>
                  <a:txBody>
                    <a:bodyPr/>
                    <a:lstStyle/>
                    <a:p>
                      <a:pPr>
                        <a:buNone/>
                      </a:pPr>
                      <a:r>
                        <a:rPr lang="zh-CN" altLang="en-US"/>
                        <a:t>Roll back attack</a:t>
                      </a:r>
                      <a:endParaRPr lang="zh-CN" altLang="en-US"/>
                    </a:p>
                  </a:txBody>
                  <a:tcPr/>
                </a:tc>
                <a:tc>
                  <a:txBody>
                    <a:bodyPr/>
                    <a:lstStyle/>
                    <a:p>
                      <a:pPr>
                        <a:buNone/>
                      </a:pPr>
                      <a:r>
                        <a:rPr lang="zh-CN" altLang="en-US"/>
                        <a:t>26</a:t>
                      </a:r>
                      <a:endParaRPr lang="zh-CN" altLang="en-US"/>
                    </a:p>
                  </a:txBody>
                  <a:tcPr/>
                </a:tc>
              </a:tr>
              <a:tr h="381000">
                <a:tc>
                  <a:txBody>
                    <a:bodyPr/>
                    <a:lstStyle/>
                    <a:p>
                      <a:pPr>
                        <a:buNone/>
                      </a:pPr>
                      <a:r>
                        <a:rPr lang="zh-CN" altLang="en-US"/>
                        <a:t>5</a:t>
                      </a:r>
                      <a:endParaRPr lang="zh-CN" altLang="en-US"/>
                    </a:p>
                  </a:txBody>
                  <a:tcPr/>
                </a:tc>
                <a:tc>
                  <a:txBody>
                    <a:bodyPr/>
                    <a:lstStyle/>
                    <a:p>
                      <a:pPr>
                        <a:buNone/>
                      </a:pPr>
                      <a:r>
                        <a:rPr lang="zh-CN" altLang="en-US"/>
                        <a:t>Contract vulnerabilities</a:t>
                      </a:r>
                      <a:endParaRPr lang="zh-CN" altLang="en-US"/>
                    </a:p>
                  </a:txBody>
                  <a:tcPr/>
                </a:tc>
                <a:tc>
                  <a:txBody>
                    <a:bodyPr/>
                    <a:lstStyle/>
                    <a:p>
                      <a:pPr>
                        <a:buNone/>
                      </a:pPr>
                      <a:r>
                        <a:rPr lang="zh-CN" altLang="en-US"/>
                        <a:t>2</a:t>
                      </a:r>
                      <a:r>
                        <a:rPr lang="en-US" altLang="zh-CN"/>
                        <a:t>6</a:t>
                      </a:r>
                      <a:endParaRPr lang="en-US" altLang="zh-CN"/>
                    </a:p>
                  </a:txBody>
                  <a:tcPr/>
                </a:tc>
              </a:tr>
              <a:tr h="381000">
                <a:tc>
                  <a:txBody>
                    <a:bodyPr/>
                    <a:lstStyle/>
                    <a:p>
                      <a:pPr>
                        <a:buNone/>
                      </a:pPr>
                      <a:r>
                        <a:rPr lang="zh-CN" altLang="en-US"/>
                        <a:t>6</a:t>
                      </a:r>
                      <a:endParaRPr lang="zh-CN" altLang="en-US"/>
                    </a:p>
                  </a:txBody>
                  <a:tcPr/>
                </a:tc>
                <a:tc>
                  <a:txBody>
                    <a:bodyPr/>
                    <a:lstStyle/>
                    <a:p>
                      <a:pPr>
                        <a:buNone/>
                      </a:pPr>
                      <a:r>
                        <a:rPr lang="zh-CN" altLang="en-US"/>
                        <a:t>51% attack</a:t>
                      </a:r>
                      <a:endParaRPr lang="zh-CN" altLang="en-US"/>
                    </a:p>
                  </a:txBody>
                  <a:tcPr/>
                </a:tc>
                <a:tc>
                  <a:txBody>
                    <a:bodyPr/>
                    <a:lstStyle/>
                    <a:p>
                      <a:pPr>
                        <a:buNone/>
                      </a:pPr>
                      <a:r>
                        <a:rPr lang="zh-CN" altLang="en-US"/>
                        <a:t>24</a:t>
                      </a:r>
                      <a:endParaRPr lang="zh-CN" altLang="en-US"/>
                    </a:p>
                  </a:txBody>
                  <a:tcPr/>
                </a:tc>
              </a:tr>
              <a:tr h="381000">
                <a:tc>
                  <a:txBody>
                    <a:bodyPr/>
                    <a:lstStyle/>
                    <a:p>
                      <a:pPr>
                        <a:buNone/>
                      </a:pPr>
                      <a:r>
                        <a:rPr lang="zh-CN" altLang="en-US"/>
                        <a:t>7</a:t>
                      </a:r>
                      <a:endParaRPr lang="zh-CN" altLang="en-US"/>
                    </a:p>
                  </a:txBody>
                  <a:tcPr/>
                </a:tc>
                <a:tc>
                  <a:txBody>
                    <a:bodyPr/>
                    <a:lstStyle/>
                    <a:p>
                      <a:pPr>
                        <a:buNone/>
                      </a:pPr>
                      <a:r>
                        <a:rPr lang="zh-CN" altLang="en-US"/>
                        <a:t>Random number attack</a:t>
                      </a:r>
                      <a:endParaRPr lang="zh-CN" altLang="en-US"/>
                    </a:p>
                  </a:txBody>
                  <a:tcPr/>
                </a:tc>
                <a:tc>
                  <a:txBody>
                    <a:bodyPr/>
                    <a:lstStyle/>
                    <a:p>
                      <a:pPr>
                        <a:buNone/>
                      </a:pPr>
                      <a:r>
                        <a:rPr lang="zh-CN" altLang="en-US"/>
                        <a:t>23</a:t>
                      </a:r>
                      <a:endParaRPr lang="zh-CN" altLang="en-US"/>
                    </a:p>
                  </a:txBody>
                  <a:tcPr/>
                </a:tc>
              </a:tr>
              <a:tr h="381000">
                <a:tc>
                  <a:txBody>
                    <a:bodyPr/>
                    <a:lstStyle/>
                    <a:p>
                      <a:pPr>
                        <a:buNone/>
                      </a:pPr>
                      <a:r>
                        <a:rPr lang="zh-CN" altLang="en-US"/>
                        <a:t>8</a:t>
                      </a:r>
                      <a:endParaRPr lang="zh-CN" altLang="en-US"/>
                    </a:p>
                  </a:txBody>
                  <a:tcPr/>
                </a:tc>
                <a:tc>
                  <a:txBody>
                    <a:bodyPr/>
                    <a:lstStyle/>
                    <a:p>
                      <a:pPr>
                        <a:buNone/>
                      </a:pPr>
                      <a:r>
                        <a:rPr lang="zh-CN" altLang="en-US"/>
                        <a:t>Stolen hot wallet</a:t>
                      </a:r>
                      <a:endParaRPr lang="zh-CN" altLang="en-US"/>
                    </a:p>
                  </a:txBody>
                  <a:tcPr/>
                </a:tc>
                <a:tc>
                  <a:txBody>
                    <a:bodyPr/>
                    <a:lstStyle/>
                    <a:p>
                      <a:pPr>
                        <a:buNone/>
                      </a:pPr>
                      <a:r>
                        <a:rPr lang="zh-CN" altLang="en-US"/>
                        <a:t>21</a:t>
                      </a:r>
                      <a:endParaRPr lang="zh-CN" altLang="en-US"/>
                    </a:p>
                  </a:txBody>
                  <a:tcPr/>
                </a:tc>
              </a:tr>
              <a:tr h="381000">
                <a:tc>
                  <a:txBody>
                    <a:bodyPr/>
                    <a:lstStyle/>
                    <a:p>
                      <a:pPr>
                        <a:buNone/>
                      </a:pPr>
                      <a:r>
                        <a:rPr lang="zh-CN" altLang="en-US"/>
                        <a:t>9</a:t>
                      </a:r>
                      <a:endParaRPr lang="zh-CN" altLang="en-US"/>
                    </a:p>
                  </a:txBody>
                  <a:tcPr/>
                </a:tc>
                <a:tc>
                  <a:txBody>
                    <a:bodyPr/>
                    <a:lstStyle/>
                    <a:p>
                      <a:pPr>
                        <a:buNone/>
                      </a:pPr>
                      <a:r>
                        <a:rPr lang="zh-CN" altLang="en-US"/>
                        <a:t>Phishing attack</a:t>
                      </a:r>
                      <a:endParaRPr lang="zh-CN" altLang="en-US"/>
                    </a:p>
                  </a:txBody>
                  <a:tcPr/>
                </a:tc>
                <a:tc>
                  <a:txBody>
                    <a:bodyPr/>
                    <a:lstStyle/>
                    <a:p>
                      <a:pPr>
                        <a:buNone/>
                      </a:pPr>
                      <a:r>
                        <a:rPr lang="zh-CN" altLang="en-US"/>
                        <a:t>20</a:t>
                      </a:r>
                      <a:endParaRPr lang="zh-CN" altLang="en-US"/>
                    </a:p>
                  </a:txBody>
                  <a:tcPr/>
                </a:tc>
              </a:tr>
              <a:tr h="381000">
                <a:tc>
                  <a:txBody>
                    <a:bodyPr/>
                    <a:lstStyle/>
                    <a:p>
                      <a:pPr>
                        <a:buNone/>
                      </a:pPr>
                      <a:r>
                        <a:rPr lang="zh-CN" altLang="en-US"/>
                        <a:t>10</a:t>
                      </a:r>
                      <a:endParaRPr lang="zh-CN" altLang="en-US"/>
                    </a:p>
                  </a:txBody>
                  <a:tcPr/>
                </a:tc>
                <a:tc>
                  <a:txBody>
                    <a:bodyPr/>
                    <a:lstStyle/>
                    <a:p>
                      <a:pPr>
                        <a:buNone/>
                      </a:pPr>
                      <a:r>
                        <a:rPr lang="zh-CN" altLang="en-US"/>
                        <a:t>Discord server hacked</a:t>
                      </a:r>
                      <a:endParaRPr lang="zh-CN" altLang="en-US"/>
                    </a:p>
                  </a:txBody>
                  <a:tcPr/>
                </a:tc>
                <a:tc>
                  <a:txBody>
                    <a:bodyPr/>
                    <a:lstStyle/>
                    <a:p>
                      <a:pPr>
                        <a:buNone/>
                      </a:pPr>
                      <a:r>
                        <a:rPr lang="zh-CN" altLang="en-US"/>
                        <a:t>1</a:t>
                      </a:r>
                      <a:r>
                        <a:rPr lang="en-US" altLang="zh-CN"/>
                        <a:t>9</a:t>
                      </a:r>
                      <a:endParaRPr lang="en-US" altLang="zh-CN"/>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chemeClr val="accent1"/>
                </a:solidFill>
              </a:rPr>
              <a:t>Some classic cases</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dirty="0">
                <a:solidFill>
                  <a:schemeClr val="dk1"/>
                </a:solidFill>
              </a:rPr>
              <a:t>There are two kinds of security events: one is the security event of the project itself used by the user, and the other is the security event of the user himself</a:t>
            </a:r>
            <a:r>
              <a:rPr lang="en-US" altLang="zh-CN" dirty="0">
                <a:solidFill>
                  <a:schemeClr val="dk1"/>
                </a:solidFill>
              </a:rPr>
              <a:t>.</a:t>
            </a:r>
            <a:endParaRPr lang="en-US" altLang="zh-CN"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a:solidFill>
                  <a:schemeClr val="dk1"/>
                </a:solidFill>
              </a:rPr>
              <a:t>Billions of Tokens Theft Case cause by ETH Ecological Defects</a:t>
            </a:r>
            <a:r>
              <a:rPr kumimoji="1" lang="en-US" altLang="zh-CN">
                <a:solidFill>
                  <a:schemeClr val="dk1"/>
                </a:solidFill>
              </a:rPr>
              <a:t>.</a:t>
            </a:r>
            <a:endParaRPr kumimoji="1" lang="zh-CN" altLang="en-US">
              <a:solidFill>
                <a:schemeClr val="dk1"/>
              </a:solidFill>
            </a:endParaRPr>
          </a:p>
          <a:p>
            <a:r>
              <a:rPr kumimoji="1" lang="zh-CN" altLang="en-US">
                <a:solidFill>
                  <a:schemeClr val="dk1"/>
                </a:solidFill>
              </a:rPr>
              <a:t>2016/02/14 03:59:14 PM The first time IN, this day is Valentine's Day</a:t>
            </a:r>
            <a:r>
              <a:rPr kumimoji="1" lang="en-US" altLang="zh-CN">
                <a:solidFill>
                  <a:schemeClr val="dk1"/>
                </a:solidFill>
              </a:rPr>
              <a:t>.</a:t>
            </a:r>
            <a:endParaRPr kumimoji="1" lang="zh-CN" altLang="en-US">
              <a:solidFill>
                <a:schemeClr val="dk1"/>
              </a:solidFill>
            </a:endParaRPr>
          </a:p>
          <a:p>
            <a:r>
              <a:rPr kumimoji="1" lang="zh-CN" altLang="en-US">
                <a:solidFill>
                  <a:schemeClr val="dk1"/>
                </a:solidFill>
              </a:rPr>
              <a:t>The hacker used the authentication flaw of Ethereum node's Geth/Parity RPC API to maliciously steal tokens via eth_sendTransaction.</a:t>
            </a:r>
            <a:endParaRPr kumimoji="1" lang="zh-CN" altLang="en-US">
              <a:solidFill>
                <a:schemeClr val="dk1"/>
              </a:solidFill>
            </a:endParaRPr>
          </a:p>
          <a:p>
            <a:endParaRPr kumimoji="1" lang="zh-CN" altLang="en-US">
              <a:solidFill>
                <a:schemeClr val="dk1"/>
              </a:solidFill>
            </a:endParaRPr>
          </a:p>
          <a:p>
            <a:r>
              <a:rPr kumimoji="1" lang="en-US" altLang="zh-CN" sz="2000">
                <a:solidFill>
                  <a:schemeClr val="dk1"/>
                </a:solidFill>
              </a:rPr>
              <a:t>More: </a:t>
            </a:r>
            <a:r>
              <a:rPr kumimoji="1" lang="en-US" altLang="zh-CN" sz="2000" i="1">
                <a:solidFill>
                  <a:srgbClr val="0070C0"/>
                </a:solidFill>
              </a:rPr>
              <a:t>https://mooz.space/eth214/</a:t>
            </a:r>
            <a:endParaRPr kumimoji="1" lang="en-US" altLang="zh-CN" sz="2000">
              <a:solidFill>
                <a:schemeClr val="dk1"/>
              </a:solidFill>
            </a:endParaRPr>
          </a:p>
          <a:p>
            <a:endParaRPr kumimoji="1" lang="en-US" altLang="zh-CN" sz="200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ETH Black Valentine's Day</a:t>
            </a:r>
            <a:endParaRPr kumimoji="1" lang="en-US" altLang="zh-CN" dirty="0">
              <a:solidFill>
                <a:schemeClr val="accent1"/>
              </a:solidFill>
            </a:endParaRPr>
          </a:p>
        </p:txBody>
      </p:sp>
      <p:pic>
        <p:nvPicPr>
          <p:cNvPr id="100" name="图片 99"/>
          <p:cNvPicPr/>
          <p:nvPr/>
        </p:nvPicPr>
        <p:blipFill>
          <a:blip r:embed="rId2"/>
          <a:stretch>
            <a:fillRect/>
          </a:stretch>
        </p:blipFill>
        <p:spPr>
          <a:xfrm>
            <a:off x="8171180" y="2704465"/>
            <a:ext cx="4731385" cy="473138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a:bodyPr>
          <a:lstStyle/>
          <a:p>
            <a:r>
              <a:rPr kumimoji="1" lang="en-US" altLang="zh-CN">
                <a:solidFill>
                  <a:schemeClr val="dk1"/>
                </a:solidFill>
              </a:rPr>
              <a:t>It happened in the top-up(deposit) process of a cryptocurrency exchange/wallet.</a:t>
            </a:r>
            <a:endParaRPr kumimoji="1" lang="en-US" altLang="zh-CN">
              <a:solidFill>
                <a:schemeClr val="dk1"/>
              </a:solidFill>
            </a:endParaRPr>
          </a:p>
          <a:p>
            <a:r>
              <a:rPr kumimoji="1" lang="en-US" altLang="zh-CN">
                <a:solidFill>
                  <a:schemeClr val="dk1"/>
                </a:solidFill>
              </a:rPr>
              <a:t>If there is wrong judgment of top-up process, the false top-up maybe happen.</a:t>
            </a:r>
            <a:endParaRPr kumimoji="1" lang="en-US" altLang="zh-CN">
              <a:solidFill>
                <a:schemeClr val="dk1"/>
              </a:solidFill>
            </a:endParaRPr>
          </a:p>
          <a:p>
            <a:r>
              <a:rPr kumimoji="1" lang="en-US" altLang="zh-CN">
                <a:solidFill>
                  <a:schemeClr val="dk1"/>
                </a:solidFill>
              </a:rPr>
              <a:t>Different blockchains have different transfer characteristics or technical details, which leads to different implementations of judging whether the top-up is successful on different blockchains.</a:t>
            </a:r>
            <a:endParaRPr kumimoji="1" lang="en-US" altLang="zh-CN">
              <a:solidFill>
                <a:schemeClr val="dk1"/>
              </a:solidFill>
            </a:endParaRPr>
          </a:p>
          <a:p>
            <a:r>
              <a:rPr kumimoji="1" lang="en-US" altLang="zh-CN">
                <a:solidFill>
                  <a:schemeClr val="dk1"/>
                </a:solidFill>
              </a:rPr>
              <a:t>We have disclosed many fake </a:t>
            </a:r>
            <a:r>
              <a:rPr kumimoji="1" lang="en-US" altLang="zh-CN">
                <a:solidFill>
                  <a:schemeClr val="dk1"/>
                </a:solidFill>
                <a:sym typeface="+mn-ea"/>
              </a:rPr>
              <a:t>top-up </a:t>
            </a:r>
            <a:r>
              <a:rPr kumimoji="1" lang="en-US" altLang="zh-CN">
                <a:solidFill>
                  <a:schemeClr val="dk1"/>
                </a:solidFill>
              </a:rPr>
              <a:t>attacks in the first round, </a:t>
            </a:r>
            <a:r>
              <a:rPr kumimoji="1" lang="en-US" altLang="zh-CN" dirty="0">
                <a:solidFill>
                  <a:schemeClr val="dk1"/>
                </a:solidFill>
                <a:sym typeface="+mn-ea"/>
              </a:rPr>
              <a:t>e.g.,</a:t>
            </a:r>
            <a:endParaRPr kumimoji="1" lang="en-US" altLang="zh-CN">
              <a:solidFill>
                <a:schemeClr val="dk1"/>
              </a:solidFill>
            </a:endParaRPr>
          </a:p>
          <a:p>
            <a:pPr lvl="1"/>
            <a:r>
              <a:rPr kumimoji="1" lang="en-US" altLang="zh-CN">
                <a:solidFill>
                  <a:schemeClr val="dk1"/>
                </a:solidFill>
              </a:rPr>
              <a:t>USDT, EOS, XRP, ETH Token, Bitcoin RBF, XMR, ETH, IOST, Filecoin, NEM, Solana, TRX, Terra, Dogecoin, Litcoin, etc.</a:t>
            </a:r>
            <a:endParaRPr kumimoji="1" lang="en-US" altLang="zh-CN">
              <a:solidFill>
                <a:schemeClr val="dk1"/>
              </a:solidFill>
            </a:endParaRPr>
          </a:p>
          <a:p>
            <a:pPr marL="228600" lvl="1" algn="l">
              <a:spcBef>
                <a:spcPts val="1000"/>
              </a:spcBef>
              <a:buClrTx/>
              <a:buSzTx/>
            </a:pPr>
            <a:endParaRPr kumimoji="1" lang="en-US" altLang="zh-CN" sz="2400">
              <a:solidFill>
                <a:schemeClr val="dk1"/>
              </a:solidFill>
            </a:endParaRPr>
          </a:p>
          <a:p>
            <a:pPr marL="228600" lvl="1" algn="l">
              <a:spcBef>
                <a:spcPts val="1000"/>
              </a:spcBef>
              <a:buClrTx/>
              <a:buSzTx/>
            </a:pPr>
            <a:r>
              <a:rPr kumimoji="1" lang="en-US" altLang="zh-CN" sz="1800">
                <a:solidFill>
                  <a:schemeClr val="tx1"/>
                </a:solidFill>
              </a:rPr>
              <a:t>More: </a:t>
            </a:r>
            <a:r>
              <a:rPr kumimoji="1" lang="en-US" altLang="zh-CN" sz="1800" i="1">
                <a:solidFill>
                  <a:srgbClr val="0070C0"/>
                </a:solidFill>
              </a:rPr>
              <a:t>https://github.com/slowmist/Knowledge-Base#fire-false-top-up</a:t>
            </a:r>
            <a:endParaRPr kumimoji="1" lang="en-US" altLang="zh-CN" sz="1800" i="1">
              <a:solidFill>
                <a:srgbClr val="0070C0"/>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False top-up</a:t>
            </a:r>
            <a:endParaRPr kumimoji="1" lang="en-US" altLang="zh-CN" dirty="0">
              <a:solidFill>
                <a:schemeClr val="accent1"/>
              </a:solidFill>
            </a:endParaRPr>
          </a:p>
        </p:txBody>
      </p:sp>
      <p:pic>
        <p:nvPicPr>
          <p:cNvPr id="100" name="图片 99"/>
          <p:cNvPicPr/>
          <p:nvPr/>
        </p:nvPicPr>
        <p:blipFill>
          <a:blip r:embed="rId2"/>
          <a:stretch>
            <a:fillRect/>
          </a:stretch>
        </p:blipFill>
        <p:spPr>
          <a:xfrm>
            <a:off x="10346055" y="5155565"/>
            <a:ext cx="1524000" cy="15240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lang="en-US" sz="2400">
                <a:solidFill>
                  <a:schemeClr val="dk1"/>
                </a:solidFill>
                <a:sym typeface="+mn-ea"/>
              </a:rPr>
              <a:t>Pay in Bitcoin:</a:t>
            </a:r>
            <a:endParaRPr lang="en-US" sz="2400">
              <a:solidFill>
                <a:schemeClr val="dk1"/>
              </a:solidFill>
              <a:sym typeface="+mn-ea"/>
            </a:endParaRPr>
          </a:p>
          <a:p>
            <a:pPr marL="685800" lvl="1" indent="-228600"/>
            <a:r>
              <a:rPr sz="2400">
                <a:solidFill>
                  <a:schemeClr val="dk1"/>
                </a:solidFill>
                <a:sym typeface="+mn-ea"/>
              </a:rPr>
              <a:t>WannaCry</a:t>
            </a:r>
            <a:endParaRPr sz="2400">
              <a:solidFill>
                <a:schemeClr val="dk1"/>
              </a:solidFill>
              <a:sym typeface="+mn-ea"/>
            </a:endParaRPr>
          </a:p>
          <a:p>
            <a:pPr marL="685800" lvl="1" indent="-228600"/>
            <a:r>
              <a:rPr sz="2400">
                <a:solidFill>
                  <a:schemeClr val="dk1"/>
                </a:solidFill>
                <a:sym typeface="+mn-ea"/>
              </a:rPr>
              <a:t>GandCrab</a:t>
            </a:r>
            <a:endParaRPr sz="2400">
              <a:solidFill>
                <a:schemeClr val="dk1"/>
              </a:solidFill>
              <a:sym typeface="+mn-ea"/>
            </a:endParaRPr>
          </a:p>
          <a:p>
            <a:r>
              <a:rPr kumimoji="1" lang="en-US" altLang="zh-CN">
                <a:solidFill>
                  <a:schemeClr val="dk1"/>
                </a:solidFill>
              </a:rPr>
              <a:t>...</a:t>
            </a:r>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Ransomware</a:t>
            </a:r>
            <a:endParaRPr kumimoji="1" lang="en-US" altLang="zh-CN" dirty="0">
              <a:solidFill>
                <a:schemeClr val="accent1"/>
              </a:solidFill>
            </a:endParaRPr>
          </a:p>
        </p:txBody>
      </p:sp>
      <p:pic>
        <p:nvPicPr>
          <p:cNvPr id="4" name="图像" descr="图像"/>
          <p:cNvPicPr>
            <a:picLocks noChangeAspect="1"/>
          </p:cNvPicPr>
          <p:nvPr/>
        </p:nvPicPr>
        <p:blipFill>
          <a:blip r:embed="rId2"/>
          <a:stretch>
            <a:fillRect/>
          </a:stretch>
        </p:blipFill>
        <p:spPr>
          <a:xfrm>
            <a:off x="4628423" y="1439740"/>
            <a:ext cx="6926855" cy="4853047"/>
          </a:xfrm>
          <a:prstGeom prst="rect">
            <a:avLst/>
          </a:prstGeom>
          <a:ln w="12700">
            <a:miter lim="400000"/>
            <a:headEnd/>
            <a:tailEnd/>
          </a:ln>
        </p:spPr>
      </p:pic>
      <p:pic>
        <p:nvPicPr>
          <p:cNvPr id="5" name="图像" descr="图像"/>
          <p:cNvPicPr>
            <a:picLocks noChangeAspect="1"/>
          </p:cNvPicPr>
          <p:nvPr/>
        </p:nvPicPr>
        <p:blipFill>
          <a:blip r:embed="rId3"/>
          <a:stretch>
            <a:fillRect/>
          </a:stretch>
        </p:blipFill>
        <p:spPr>
          <a:xfrm>
            <a:off x="1016554" y="3623771"/>
            <a:ext cx="5132779" cy="2668689"/>
          </a:xfrm>
          <a:prstGeom prst="rect">
            <a:avLst/>
          </a:prstGeom>
          <a:ln w="12700">
            <a:miter lim="4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2631440" cy="4625340"/>
          </a:xfrm>
        </p:spPr>
        <p:txBody>
          <a:bodyPr/>
          <a:lstStyle/>
          <a:p>
            <a:r>
              <a:rPr lang="en-US">
                <a:solidFill>
                  <a:schemeClr val="dk1"/>
                </a:solidFill>
                <a:sym typeface="+mn-ea"/>
              </a:rPr>
              <a:t>High </a:t>
            </a:r>
            <a:r>
              <a:rPr>
                <a:solidFill>
                  <a:schemeClr val="dk1"/>
                </a:solidFill>
                <a:sym typeface="+mn-ea"/>
              </a:rPr>
              <a:t>benefits</a:t>
            </a:r>
            <a:endParaRPr>
              <a:solidFill>
                <a:schemeClr val="dk1"/>
              </a:solidFill>
              <a:sym typeface="+mn-ea"/>
            </a:endParaRPr>
          </a:p>
          <a:p>
            <a:r>
              <a:rPr kumimoji="1" lang="en-US" altLang="zh-CN">
                <a:solidFill>
                  <a:schemeClr val="dk1"/>
                </a:solidFill>
              </a:rPr>
              <a:t>H</a:t>
            </a:r>
            <a:r>
              <a:rPr kumimoji="1" lang="zh-CN" altLang="en-US">
                <a:solidFill>
                  <a:schemeClr val="dk1"/>
                </a:solidFill>
              </a:rPr>
              <a:t>igh efficiency</a:t>
            </a:r>
            <a:endParaRPr kumimoji="1" lang="zh-CN" altLang="en-US">
              <a:solidFill>
                <a:schemeClr val="dk1"/>
              </a:solidFill>
            </a:endParaRPr>
          </a:p>
          <a:p>
            <a:r>
              <a:rPr kumimoji="1" lang="zh-CN" altLang="en-US">
                <a:solidFill>
                  <a:schemeClr val="dk1"/>
                </a:solidFill>
              </a:rPr>
              <a:t>High anonymity</a:t>
            </a:r>
            <a:endParaRPr kumimoji="1" lang="zh-CN" altLang="en-US">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sym typeface="+mn-ea"/>
              </a:rPr>
              <a:t>Ransomware as a service(RaaS)</a:t>
            </a:r>
            <a:endParaRPr kumimoji="1" lang="en-US" altLang="zh-CN" dirty="0">
              <a:solidFill>
                <a:schemeClr val="accent1"/>
              </a:solidFill>
              <a:sym typeface="+mn-ea"/>
            </a:endParaRPr>
          </a:p>
        </p:txBody>
      </p:sp>
      <p:pic>
        <p:nvPicPr>
          <p:cNvPr id="209" name="图像" descr="图像"/>
          <p:cNvPicPr>
            <a:picLocks noChangeAspect="1"/>
          </p:cNvPicPr>
          <p:nvPr>
            <p:custDataLst>
              <p:tags r:id="rId2"/>
            </p:custDataLst>
          </p:nvPr>
        </p:nvPicPr>
        <p:blipFill>
          <a:blip r:embed="rId3"/>
          <a:stretch>
            <a:fillRect/>
          </a:stretch>
        </p:blipFill>
        <p:spPr>
          <a:xfrm>
            <a:off x="3899535" y="1459230"/>
            <a:ext cx="7700645" cy="5398770"/>
          </a:xfrm>
          <a:prstGeom prst="rect">
            <a:avLst/>
          </a:prstGeom>
          <a:ln w="12700">
            <a:miter lim="4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a:solidFill>
                  <a:schemeClr val="dk1"/>
                </a:solidFill>
              </a:rPr>
              <a:t>Phishing websites stolen Mnemonic Phrase.</a:t>
            </a:r>
            <a:endParaRPr kumimoji="1" lang="zh-CN" altLang="en-US">
              <a:solidFill>
                <a:schemeClr val="dk1"/>
              </a:solidFill>
              <a:ea typeface="宋体" panose="02010600030101010101" pitchFamily="2" charset="-122"/>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1</a:t>
            </a:r>
            <a:endParaRPr kumimoji="1" lang="en-US" altLang="zh-CN" dirty="0">
              <a:solidFill>
                <a:schemeClr val="accent1"/>
              </a:solidFill>
            </a:endParaRPr>
          </a:p>
        </p:txBody>
      </p:sp>
      <p:pic>
        <p:nvPicPr>
          <p:cNvPr id="5" name="图片 4" descr="1"/>
          <p:cNvPicPr>
            <a:picLocks noChangeAspect="1"/>
          </p:cNvPicPr>
          <p:nvPr/>
        </p:nvPicPr>
        <p:blipFill>
          <a:blip r:embed="rId2"/>
          <a:stretch>
            <a:fillRect/>
          </a:stretch>
        </p:blipFill>
        <p:spPr>
          <a:xfrm>
            <a:off x="1016635" y="2371090"/>
            <a:ext cx="7760970" cy="4486910"/>
          </a:xfrm>
          <a:prstGeom prst="rect">
            <a:avLst/>
          </a:prstGeom>
        </p:spPr>
      </p:pic>
      <p:pic>
        <p:nvPicPr>
          <p:cNvPr id="6" name="图片 5" descr="2"/>
          <p:cNvPicPr>
            <a:picLocks noChangeAspect="1"/>
          </p:cNvPicPr>
          <p:nvPr/>
        </p:nvPicPr>
        <p:blipFill>
          <a:blip r:embed="rId3"/>
          <a:stretch>
            <a:fillRect/>
          </a:stretch>
        </p:blipFill>
        <p:spPr>
          <a:xfrm>
            <a:off x="2256155" y="2161540"/>
            <a:ext cx="7752715" cy="4486275"/>
          </a:xfrm>
          <a:prstGeom prst="rect">
            <a:avLst/>
          </a:prstGeom>
        </p:spPr>
      </p:pic>
      <p:pic>
        <p:nvPicPr>
          <p:cNvPr id="7" name="图片 6" descr="3"/>
          <p:cNvPicPr>
            <a:picLocks noChangeAspect="1"/>
          </p:cNvPicPr>
          <p:nvPr/>
        </p:nvPicPr>
        <p:blipFill>
          <a:blip r:embed="rId4"/>
          <a:stretch>
            <a:fillRect/>
          </a:stretch>
        </p:blipFill>
        <p:spPr>
          <a:xfrm>
            <a:off x="3492500" y="1946910"/>
            <a:ext cx="7733030" cy="4486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b="1">
                <a:solidFill>
                  <a:srgbClr val="FF0000"/>
                </a:solidFill>
              </a:rPr>
              <a:t>Approve </a:t>
            </a:r>
            <a:r>
              <a:rPr kumimoji="1" lang="en-US" altLang="zh-CN">
                <a:solidFill>
                  <a:schemeClr val="dk1"/>
                </a:solidFill>
              </a:rPr>
              <a:t>is a common mechanism of Ethereum smart contracts(</a:t>
            </a:r>
            <a:r>
              <a:rPr kumimoji="1" lang="en-US" altLang="zh-CN" dirty="0">
                <a:solidFill>
                  <a:schemeClr val="dk1"/>
                </a:solidFill>
                <a:sym typeface="+mn-ea"/>
              </a:rPr>
              <a:t>e.g.,</a:t>
            </a:r>
            <a:r>
              <a:rPr kumimoji="1" lang="en-US" altLang="zh-CN">
                <a:solidFill>
                  <a:schemeClr val="dk1"/>
                </a:solidFill>
              </a:rPr>
              <a:t> of ERC20, ERC721, ERC1155, etc).</a:t>
            </a:r>
            <a:endParaRPr kumimoji="1" lang="en-US" altLang="zh-CN">
              <a:solidFill>
                <a:schemeClr val="dk1"/>
              </a:solidFill>
            </a:endParaRPr>
          </a:p>
          <a:p>
            <a:r>
              <a:rPr kumimoji="1" lang="en-US" altLang="zh-CN">
                <a:solidFill>
                  <a:schemeClr val="dk1"/>
                </a:solidFill>
              </a:rPr>
              <a:t>Phishing websites can use </a:t>
            </a:r>
            <a:r>
              <a:rPr kumimoji="1" lang="en-US" altLang="zh-CN" b="1">
                <a:solidFill>
                  <a:srgbClr val="FF0000"/>
                </a:solidFill>
              </a:rPr>
              <a:t>Approve</a:t>
            </a:r>
            <a:r>
              <a:rPr kumimoji="1" lang="en-US" altLang="zh-CN">
                <a:solidFill>
                  <a:schemeClr val="dk1"/>
                </a:solidFill>
              </a:rPr>
              <a:t> to do the tokens theft attack.</a:t>
            </a:r>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2</a:t>
            </a:r>
            <a:endParaRPr kumimoji="1" lang="en-US" altLang="zh-CN" dirty="0">
              <a:solidFill>
                <a:schemeClr val="accent1"/>
              </a:solidFill>
            </a:endParaRPr>
          </a:p>
        </p:txBody>
      </p:sp>
      <p:pic>
        <p:nvPicPr>
          <p:cNvPr id="4" name="图片 3" descr="premint1"/>
          <p:cNvPicPr>
            <a:picLocks noChangeAspect="1"/>
          </p:cNvPicPr>
          <p:nvPr>
            <p:custDataLst>
              <p:tags r:id="rId2"/>
            </p:custDataLst>
          </p:nvPr>
        </p:nvPicPr>
        <p:blipFill>
          <a:blip r:embed="rId3"/>
          <a:stretch>
            <a:fillRect/>
          </a:stretch>
        </p:blipFill>
        <p:spPr>
          <a:xfrm>
            <a:off x="2353310" y="2659380"/>
            <a:ext cx="7485380" cy="4198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Phishing websites can use </a:t>
            </a:r>
            <a:r>
              <a:rPr kumimoji="1" lang="en-US" altLang="zh-CN" b="1">
                <a:solidFill>
                  <a:srgbClr val="FF0000"/>
                </a:solidFill>
              </a:rPr>
              <a:t>Transfer</a:t>
            </a:r>
            <a:r>
              <a:rPr kumimoji="1" lang="en-US" altLang="zh-CN">
                <a:solidFill>
                  <a:schemeClr val="dk1"/>
                </a:solidFill>
              </a:rPr>
              <a:t> to do the ETH/tokens theft attack.</a:t>
            </a:r>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3</a:t>
            </a:r>
            <a:endParaRPr kumimoji="1" lang="en-US" altLang="zh-CN" dirty="0">
              <a:solidFill>
                <a:schemeClr val="accent1"/>
              </a:solidFill>
            </a:endParaRPr>
          </a:p>
        </p:txBody>
      </p:sp>
      <p:pic>
        <p:nvPicPr>
          <p:cNvPr id="6" name="图片 5" descr="x"/>
          <p:cNvPicPr>
            <a:picLocks noChangeAspect="1"/>
          </p:cNvPicPr>
          <p:nvPr/>
        </p:nvPicPr>
        <p:blipFill>
          <a:blip r:embed="rId2"/>
          <a:stretch>
            <a:fillRect/>
          </a:stretch>
        </p:blipFill>
        <p:spPr>
          <a:xfrm>
            <a:off x="2011045" y="1900555"/>
            <a:ext cx="8170545" cy="49574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573010" cy="4625340"/>
          </a:xfrm>
        </p:spPr>
        <p:txBody>
          <a:bodyPr/>
          <a:lstStyle/>
          <a:p>
            <a:r>
              <a:rPr kumimoji="1" lang="en-US" altLang="zh-CN">
                <a:solidFill>
                  <a:schemeClr val="dk1"/>
                </a:solidFill>
              </a:rPr>
              <a:t>Phishing websites can use </a:t>
            </a:r>
            <a:r>
              <a:rPr kumimoji="1" lang="en-US" altLang="zh-CN" b="1">
                <a:solidFill>
                  <a:srgbClr val="FF0000"/>
                </a:solidFill>
              </a:rPr>
              <a:t>eth_sign</a:t>
            </a:r>
            <a:r>
              <a:rPr kumimoji="1" lang="en-US" altLang="zh-CN">
                <a:solidFill>
                  <a:schemeClr val="dk1"/>
                </a:solidFill>
              </a:rPr>
              <a:t> to do the ETH/tokens theft attack.</a:t>
            </a:r>
            <a:endParaRPr kumimoji="1" lang="en-US" altLang="zh-CN">
              <a:solidFill>
                <a:schemeClr val="dk1"/>
              </a:solidFill>
            </a:endParaRPr>
          </a:p>
          <a:p>
            <a:r>
              <a:rPr kumimoji="1" lang="en-US" altLang="zh-CN" b="1">
                <a:solidFill>
                  <a:srgbClr val="FF0000"/>
                </a:solidFill>
              </a:rPr>
              <a:t>eth_sign</a:t>
            </a:r>
            <a:r>
              <a:rPr kumimoji="1" lang="en-US" altLang="zh-CN">
                <a:solidFill>
                  <a:schemeClr val="dk1"/>
                </a:solidFill>
              </a:rPr>
              <a:t> is a low-level signature method of Ethereum, and MetaMask will have a red text alert.</a:t>
            </a:r>
            <a:endParaRPr kumimoji="1" lang="en-US" altLang="zh-CN">
              <a:solidFill>
                <a:schemeClr val="dk1"/>
              </a:solidFill>
            </a:endParaRPr>
          </a:p>
          <a:p>
            <a:r>
              <a:rPr kumimoji="1" lang="en-US" altLang="zh-CN">
                <a:solidFill>
                  <a:schemeClr val="dk1"/>
                </a:solidFill>
              </a:rPr>
              <a:t>For the user, the message is just a string of 66 characters beginning with 0x.</a:t>
            </a:r>
            <a:endParaRPr kumimoji="1" lang="en-US" altLang="zh-CN">
              <a:solidFill>
                <a:schemeClr val="dk1"/>
              </a:solidFill>
            </a:endParaRPr>
          </a:p>
          <a:p>
            <a:r>
              <a:rPr kumimoji="1" lang="en-US" altLang="zh-CN">
                <a:solidFill>
                  <a:schemeClr val="dk1"/>
                </a:solidFill>
              </a:rPr>
              <a:t>This is a kind of blind sign.</a:t>
            </a:r>
            <a:endParaRPr kumimoji="1" lang="en-US" altLang="zh-CN">
              <a:solidFill>
                <a:schemeClr val="dk1"/>
              </a:solidFill>
            </a:endParaRPr>
          </a:p>
          <a:p>
            <a:endParaRPr kumimoji="1" lang="en-US" altLang="zh-CN">
              <a:solidFill>
                <a:schemeClr val="dk1"/>
              </a:solidFill>
            </a:endParaRPr>
          </a:p>
          <a:p>
            <a:r>
              <a:rPr kumimoji="1" lang="zh-CN" altLang="en-US">
                <a:solidFill>
                  <a:schemeClr val="dk1"/>
                </a:solidFill>
              </a:rPr>
              <a:t>解析：https://mp.weixin.qq.com/s/E-LSN5eYwWhCQOH46-XyNg</a:t>
            </a:r>
            <a:endParaRPr kumimoji="1" lang="zh-CN" altLang="en-US">
              <a:solidFill>
                <a:schemeClr val="dk1"/>
              </a:solidFill>
            </a:endParaRPr>
          </a:p>
          <a:p>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4</a:t>
            </a:r>
            <a:endParaRPr kumimoji="1" lang="en-US" altLang="zh-CN" dirty="0">
              <a:solidFill>
                <a:schemeClr val="accent1"/>
              </a:solidFill>
            </a:endParaRPr>
          </a:p>
        </p:txBody>
      </p:sp>
      <p:pic>
        <p:nvPicPr>
          <p:cNvPr id="4" name="图片 3" descr="eth_sign"/>
          <p:cNvPicPr>
            <a:picLocks noChangeAspect="1"/>
          </p:cNvPicPr>
          <p:nvPr/>
        </p:nvPicPr>
        <p:blipFill>
          <a:blip r:embed="rId2"/>
          <a:stretch>
            <a:fillRect/>
          </a:stretch>
        </p:blipFill>
        <p:spPr>
          <a:xfrm>
            <a:off x="8398510" y="1016000"/>
            <a:ext cx="3295650" cy="584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832485" y="1450340"/>
            <a:ext cx="8682355" cy="4625975"/>
          </a:xfrm>
          <a:prstGeom prst="rect">
            <a:avLst/>
          </a:prstGeom>
          <a:noFill/>
        </p:spPr>
        <p:txBody>
          <a:bodyPr wrap="square" rtlCol="0" anchor="t">
            <a:spAutoFit/>
          </a:bodyPr>
          <a:lstStyle/>
          <a:p>
            <a:pPr algn="just">
              <a:lnSpc>
                <a:spcPct val="120000"/>
              </a:lnSpc>
              <a:spcBef>
                <a:spcPts val="0"/>
              </a:spcBef>
              <a:spcAft>
                <a:spcPts val="0"/>
              </a:spcAft>
            </a:pP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SlowMist</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is a blockchain security firm established in January 2018. The firm was started by a team with over ten years of network security experience to become a global force. Our goal is to make the blockchain industry as secure as possible for everyone. We are now a renowned international blockchain security firm that has worked on various well-known projects such as Huobi,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Binance</a:t>
            </a:r>
            <a:r>
              <a:rPr kumimoji="1" lang="en-US"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OKX</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Crypto.com</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a:t>
            </a:r>
            <a:r>
              <a:rPr kumimoji="1" sz="1415"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imToken</a:t>
            </a:r>
            <a:r>
              <a:rPr kumimoji="1" sz="1415"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PlatON</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1inch,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PancakeSwap</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TUSD, Alpaca Finance, </a:t>
            </a:r>
            <a:r>
              <a:rPr kumimoji="1" lang="en-US"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Multichain</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LayerZero, etc. </a:t>
            </a: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80000"/>
              </a:lnSpc>
              <a:spcBef>
                <a:spcPts val="0"/>
              </a:spcBef>
              <a:spcAft>
                <a:spcPts val="0"/>
              </a:spcAft>
            </a:pP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SlowMist</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offers a variety of services that include by are not limited to </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security audits, threat information, bug bounties, defense deployment, security consultants, and other security-related services. We also offer AML (Anti-money laundering) software, </a:t>
            </a:r>
            <a:r>
              <a:rPr kumimoji="1" sz="1420" dirty="0" err="1">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Vulpush</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 (Vulnerability monitoring) , </a:t>
            </a:r>
            <a:r>
              <a:rPr kumimoji="1" sz="1420" dirty="0" err="1">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SlowMist</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 Hacked (Crypto hack archives), </a:t>
            </a:r>
            <a:r>
              <a:rPr kumimoji="1" sz="1420" dirty="0" err="1">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FireWall.x</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 (Smart contract firewall) , Safe Staking and other S</a:t>
            </a:r>
            <a:r>
              <a:rPr kumimoji="1" lang="en-US"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aa</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S products</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We have partnerships with domestic and international firms such as Akamai,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BitDefender</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FireEye,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TianJi</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Partners, IPIP, etc. </a:t>
            </a: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80000"/>
              </a:lnSpc>
              <a:spcBef>
                <a:spcPts val="0"/>
              </a:spcBef>
              <a:spcAft>
                <a:spcPts val="0"/>
              </a:spcAft>
            </a:pP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By delivering a comprehensive security solution customized to individual projects, we can identify risks and prevent them from occurring. Our team was able to find and publish several high-risk blockchain security flaws. By doing so, we could spread awareness and raise the security standards in the blockchain industry.</a:t>
            </a: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About Us</a:t>
            </a:r>
            <a:endParaRPr kumimoji="1" lang="en-US" altLang="zh-CN" dirty="0">
              <a:solidFill>
                <a:schemeClr val="accent1"/>
              </a:solidFill>
            </a:endParaRPr>
          </a:p>
        </p:txBody>
      </p:sp>
      <p:pic>
        <p:nvPicPr>
          <p:cNvPr id="100" name="图片 99"/>
          <p:cNvPicPr/>
          <p:nvPr/>
        </p:nvPicPr>
        <p:blipFill>
          <a:blip r:embed="rId2"/>
          <a:stretch>
            <a:fillRect/>
          </a:stretch>
        </p:blipFill>
        <p:spPr>
          <a:xfrm>
            <a:off x="10087610" y="1208405"/>
            <a:ext cx="1438910" cy="1160145"/>
          </a:xfrm>
          <a:prstGeom prst="rect">
            <a:avLst/>
          </a:prstGeom>
          <a:noFill/>
          <a:ln w="9525">
            <a:noFill/>
          </a:ln>
        </p:spPr>
      </p:pic>
      <p:pic>
        <p:nvPicPr>
          <p:cNvPr id="2" name="图片 1" descr="logo-en"/>
          <p:cNvPicPr>
            <a:picLocks noChangeAspect="1"/>
          </p:cNvPicPr>
          <p:nvPr/>
        </p:nvPicPr>
        <p:blipFill>
          <a:blip r:embed="rId3"/>
          <a:stretch>
            <a:fillRect/>
          </a:stretch>
        </p:blipFill>
        <p:spPr>
          <a:xfrm>
            <a:off x="9674860" y="2573655"/>
            <a:ext cx="2265045" cy="553720"/>
          </a:xfrm>
          <a:prstGeom prst="rect">
            <a:avLst/>
          </a:prstGeom>
        </p:spPr>
      </p:pic>
      <p:pic>
        <p:nvPicPr>
          <p:cNvPr id="4" name="图片 3" descr="MistTrack-logo-d"/>
          <p:cNvPicPr>
            <a:picLocks noChangeAspect="1"/>
          </p:cNvPicPr>
          <p:nvPr/>
        </p:nvPicPr>
        <p:blipFill>
          <a:blip r:embed="rId4"/>
          <a:stretch>
            <a:fillRect/>
          </a:stretch>
        </p:blipFill>
        <p:spPr>
          <a:xfrm>
            <a:off x="9674225" y="3255010"/>
            <a:ext cx="2259330" cy="473075"/>
          </a:xfrm>
          <a:prstGeom prst="rect">
            <a:avLst/>
          </a:prstGeom>
        </p:spPr>
      </p:pic>
      <p:pic>
        <p:nvPicPr>
          <p:cNvPr id="5" name="图片 4" descr="区块链被黑档案库logo2"/>
          <p:cNvPicPr>
            <a:picLocks noChangeAspect="1"/>
          </p:cNvPicPr>
          <p:nvPr/>
        </p:nvPicPr>
        <p:blipFill>
          <a:blip r:embed="rId5"/>
          <a:stretch>
            <a:fillRect/>
          </a:stretch>
        </p:blipFill>
        <p:spPr>
          <a:xfrm>
            <a:off x="10160000" y="5001260"/>
            <a:ext cx="1287145" cy="1287145"/>
          </a:xfrm>
          <a:prstGeom prst="rect">
            <a:avLst/>
          </a:prstGeom>
        </p:spPr>
      </p:pic>
      <p:pic>
        <p:nvPicPr>
          <p:cNvPr id="7" name="图片 6"/>
          <p:cNvPicPr/>
          <p:nvPr/>
        </p:nvPicPr>
        <p:blipFill>
          <a:blip r:embed="rId6"/>
          <a:stretch>
            <a:fillRect/>
          </a:stretch>
        </p:blipFill>
        <p:spPr>
          <a:xfrm>
            <a:off x="10404475" y="3965575"/>
            <a:ext cx="798195" cy="79819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a:solidFill>
                  <a:schemeClr val="dk1"/>
                </a:solidFill>
              </a:rPr>
              <a:t>Phishing websites can use </a:t>
            </a:r>
            <a:r>
              <a:rPr kumimoji="1" lang="en-US" altLang="zh-CN" b="1">
                <a:solidFill>
                  <a:srgbClr val="FF0000"/>
                </a:solidFill>
              </a:rPr>
              <a:t>personal_sign</a:t>
            </a:r>
            <a:r>
              <a:rPr kumimoji="1" lang="en-US" altLang="zh-CN">
                <a:solidFill>
                  <a:schemeClr val="dk1"/>
                </a:solidFill>
              </a:rPr>
              <a:t> to do the NFTs theft attack.</a:t>
            </a:r>
            <a:endParaRPr kumimoji="1" lang="en-US" altLang="zh-CN">
              <a:solidFill>
                <a:schemeClr val="dk1"/>
              </a:solidFill>
            </a:endParaRPr>
          </a:p>
          <a:p>
            <a:r>
              <a:rPr kumimoji="1" lang="en-US" altLang="zh-CN">
                <a:solidFill>
                  <a:schemeClr val="dk1"/>
                </a:solidFill>
              </a:rPr>
              <a:t>The root causes are:</a:t>
            </a:r>
            <a:endParaRPr kumimoji="1" lang="en-US" altLang="zh-CN">
              <a:solidFill>
                <a:schemeClr val="dk1"/>
              </a:solidFill>
            </a:endParaRPr>
          </a:p>
          <a:p>
            <a:pPr lvl="1"/>
            <a:r>
              <a:rPr kumimoji="1" lang="en-US" altLang="zh-CN">
                <a:solidFill>
                  <a:schemeClr val="dk1"/>
                </a:solidFill>
              </a:rPr>
              <a:t>Users signed NFT listing requests on NFT Marketplace.</a:t>
            </a:r>
            <a:endParaRPr kumimoji="1" lang="en-US" altLang="zh-CN">
              <a:solidFill>
                <a:schemeClr val="dk1"/>
              </a:solidFill>
            </a:endParaRPr>
          </a:p>
          <a:p>
            <a:pPr lvl="1"/>
            <a:r>
              <a:rPr kumimoji="1" lang="en-US" altLang="zh-CN">
                <a:solidFill>
                  <a:schemeClr val="dk1"/>
                </a:solidFill>
              </a:rPr>
              <a:t>Hackers phished to obtain relevant signatures from users.</a:t>
            </a:r>
            <a:endParaRPr kumimoji="1" lang="en-US" altLang="zh-CN">
              <a:solidFill>
                <a:schemeClr val="dk1"/>
              </a:solidFill>
            </a:endParaRPr>
          </a:p>
          <a:p>
            <a:pPr lvl="1"/>
            <a:r>
              <a:rPr kumimoji="1" lang="en-US" altLang="zh-CN">
                <a:solidFill>
                  <a:schemeClr val="dk1"/>
                </a:solidFill>
              </a:rPr>
              <a:t>Hackers stole the NFTs of users at very low cost.</a:t>
            </a:r>
            <a:endParaRPr kumimoji="1" lang="en-US" altLang="zh-CN">
              <a:solidFill>
                <a:schemeClr val="dk1"/>
              </a:solidFill>
            </a:endParaRPr>
          </a:p>
          <a:p>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5</a:t>
            </a:r>
            <a:endParaRPr kumimoji="1" lang="en-US" altLang="zh-CN" dirty="0">
              <a:solidFill>
                <a:schemeClr val="accent1"/>
              </a:solidFill>
            </a:endParaRPr>
          </a:p>
        </p:txBody>
      </p:sp>
      <p:pic>
        <p:nvPicPr>
          <p:cNvPr id="4" name="图片 3" descr="metamask_sign"/>
          <p:cNvPicPr>
            <a:picLocks noChangeAspect="1"/>
          </p:cNvPicPr>
          <p:nvPr/>
        </p:nvPicPr>
        <p:blipFill>
          <a:blip r:embed="rId2"/>
          <a:stretch>
            <a:fillRect/>
          </a:stretch>
        </p:blipFill>
        <p:spPr>
          <a:xfrm>
            <a:off x="8285480" y="948055"/>
            <a:ext cx="3430270" cy="59099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a:solidFill>
                  <a:schemeClr val="dk1"/>
                </a:solidFill>
              </a:rPr>
              <a:t>Phishing websites can use </a:t>
            </a:r>
            <a:r>
              <a:rPr kumimoji="1" lang="en-US" altLang="zh-CN" b="1">
                <a:solidFill>
                  <a:srgbClr val="FF0000"/>
                </a:solidFill>
              </a:rPr>
              <a:t>signTypedData_v4</a:t>
            </a:r>
            <a:r>
              <a:rPr kumimoji="1" lang="en-US" altLang="zh-CN">
                <a:solidFill>
                  <a:schemeClr val="dk1"/>
                </a:solidFill>
              </a:rPr>
              <a:t> to do the NFTs theft attack.</a:t>
            </a:r>
            <a:endParaRPr kumimoji="1" lang="en-US" altLang="zh-CN">
              <a:solidFill>
                <a:schemeClr val="dk1"/>
              </a:solidFill>
            </a:endParaRPr>
          </a:p>
          <a:p>
            <a:r>
              <a:rPr kumimoji="1" lang="en-US" altLang="zh-CN">
                <a:solidFill>
                  <a:schemeClr val="dk1"/>
                </a:solidFill>
              </a:rPr>
              <a:t>The root causes are:</a:t>
            </a:r>
            <a:endParaRPr kumimoji="1" lang="en-US" altLang="zh-CN">
              <a:solidFill>
                <a:schemeClr val="dk1"/>
              </a:solidFill>
            </a:endParaRPr>
          </a:p>
          <a:p>
            <a:pPr lvl="1"/>
            <a:r>
              <a:rPr kumimoji="1" lang="en-US" altLang="zh-CN">
                <a:solidFill>
                  <a:schemeClr val="dk1"/>
                </a:solidFill>
              </a:rPr>
              <a:t>Users signed NFT listing requests on NFT Marketplace.</a:t>
            </a:r>
            <a:endParaRPr kumimoji="1" lang="en-US" altLang="zh-CN">
              <a:solidFill>
                <a:schemeClr val="dk1"/>
              </a:solidFill>
            </a:endParaRPr>
          </a:p>
          <a:p>
            <a:pPr lvl="1"/>
            <a:r>
              <a:rPr kumimoji="1" lang="en-US" altLang="zh-CN">
                <a:solidFill>
                  <a:schemeClr val="dk1"/>
                </a:solidFill>
              </a:rPr>
              <a:t>Hackers phished to obtain relevant signatures from users.</a:t>
            </a:r>
            <a:endParaRPr kumimoji="1" lang="en-US" altLang="zh-CN">
              <a:solidFill>
                <a:schemeClr val="dk1"/>
              </a:solidFill>
            </a:endParaRPr>
          </a:p>
          <a:p>
            <a:pPr lvl="1"/>
            <a:r>
              <a:rPr kumimoji="1" lang="en-US" altLang="zh-CN">
                <a:solidFill>
                  <a:schemeClr val="dk1"/>
                </a:solidFill>
              </a:rPr>
              <a:t>Hackers stole the NFTs of users at very low cost.</a:t>
            </a:r>
            <a:endParaRPr kumimoji="1" lang="en-US" altLang="zh-CN">
              <a:solidFill>
                <a:schemeClr val="dk1"/>
              </a:solidFill>
            </a:endParaRPr>
          </a:p>
          <a:p>
            <a:endParaRPr kumimoji="1" lang="en-US" altLang="zh-CN">
              <a:solidFill>
                <a:schemeClr val="dk1"/>
              </a:solidFill>
            </a:endParaRPr>
          </a:p>
          <a:p>
            <a:r>
              <a:rPr kumimoji="1" lang="zh-CN" altLang="en-US">
                <a:solidFill>
                  <a:schemeClr val="dk1"/>
                </a:solidFill>
              </a:rPr>
              <a:t>解析：https://twitter.com/evilcos/status/1578993566675742721</a:t>
            </a:r>
            <a:endParaRPr kumimoji="1" lang="zh-CN" altLang="en-US">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6</a:t>
            </a:r>
            <a:endParaRPr kumimoji="1" lang="en-US" altLang="zh-CN" dirty="0">
              <a:solidFill>
                <a:schemeClr val="accent1"/>
              </a:solidFill>
            </a:endParaRPr>
          </a:p>
        </p:txBody>
      </p:sp>
      <p:pic>
        <p:nvPicPr>
          <p:cNvPr id="5" name="图片 4" descr="sign_typeddatav4_os"/>
          <p:cNvPicPr>
            <a:picLocks noChangeAspect="1"/>
          </p:cNvPicPr>
          <p:nvPr/>
        </p:nvPicPr>
        <p:blipFill>
          <a:blip r:embed="rId2"/>
          <a:stretch>
            <a:fillRect/>
          </a:stretch>
        </p:blipFill>
        <p:spPr>
          <a:xfrm>
            <a:off x="8435340" y="953135"/>
            <a:ext cx="3295650" cy="5842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solidFill>
                  <a:schemeClr val="dk1"/>
                </a:solidFill>
                <a:sym typeface="+mn-ea"/>
              </a:rPr>
              <a:t>S</a:t>
            </a:r>
            <a:r>
              <a:rPr kumimoji="1">
                <a:solidFill>
                  <a:schemeClr val="dk1"/>
                </a:solidFill>
                <a:sym typeface="+mn-ea"/>
              </a:rPr>
              <a:t>ignature phishing </a:t>
            </a:r>
            <a:r>
              <a:rPr kumimoji="1" lang="en-US">
                <a:solidFill>
                  <a:schemeClr val="dk1"/>
                </a:solidFill>
                <a:sym typeface="+mn-ea"/>
              </a:rPr>
              <a:t>against </a:t>
            </a:r>
            <a:r>
              <a:rPr kumimoji="1" lang="en-US" altLang="zh-CN" b="1">
                <a:solidFill>
                  <a:srgbClr val="FF0000"/>
                </a:solidFill>
                <a:sym typeface="+mn-ea"/>
              </a:rPr>
              <a:t>DAI/USDC</a:t>
            </a:r>
            <a:endParaRPr kumimoji="1">
              <a:solidFill>
                <a:schemeClr val="dk1"/>
              </a:solidFill>
              <a:sym typeface="+mn-ea"/>
            </a:endParaRPr>
          </a:p>
          <a:p>
            <a:r>
              <a:rPr kumimoji="1">
                <a:solidFill>
                  <a:schemeClr val="dk1"/>
                </a:solidFill>
                <a:sym typeface="+mn-ea"/>
              </a:rPr>
              <a:t>If signed, the </a:t>
            </a:r>
            <a:r>
              <a:rPr kumimoji="1" lang="en-US">
                <a:solidFill>
                  <a:schemeClr val="dk1"/>
                </a:solidFill>
                <a:sym typeface="+mn-ea"/>
              </a:rPr>
              <a:t>hacker </a:t>
            </a:r>
            <a:r>
              <a:rPr kumimoji="1">
                <a:solidFill>
                  <a:schemeClr val="dk1"/>
                </a:solidFill>
                <a:sym typeface="+mn-ea"/>
              </a:rPr>
              <a:t>can obtain the </a:t>
            </a:r>
            <a:r>
              <a:rPr kumimoji="1" lang="en-US">
                <a:solidFill>
                  <a:schemeClr val="dk1"/>
                </a:solidFill>
                <a:sym typeface="+mn-ea"/>
              </a:rPr>
              <a:t>s</a:t>
            </a:r>
            <a:r>
              <a:rPr kumimoji="1">
                <a:solidFill>
                  <a:schemeClr val="dk1"/>
                </a:solidFill>
                <a:sym typeface="+mn-ea"/>
              </a:rPr>
              <a:t>ignature</a:t>
            </a:r>
            <a:r>
              <a:rPr kumimoji="1" lang="en-US">
                <a:solidFill>
                  <a:schemeClr val="dk1"/>
                </a:solidFill>
                <a:sym typeface="+mn-ea"/>
              </a:rPr>
              <a:t> </a:t>
            </a:r>
            <a:r>
              <a:rPr kumimoji="1">
                <a:solidFill>
                  <a:schemeClr val="dk1"/>
                </a:solidFill>
                <a:sym typeface="+mn-ea"/>
              </a:rPr>
              <a:t>result (r, s, v values)</a:t>
            </a:r>
            <a:r>
              <a:rPr kumimoji="1" lang="zh-CN" altLang="en-US">
                <a:solidFill>
                  <a:schemeClr val="dk1"/>
                </a:solidFill>
                <a:sym typeface="+mn-ea"/>
              </a:rPr>
              <a:t>...</a:t>
            </a:r>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7</a:t>
            </a:r>
            <a:endParaRPr kumimoji="1" lang="en-US" altLang="zh-CN" dirty="0">
              <a:solidFill>
                <a:schemeClr val="accent1"/>
              </a:solidFill>
            </a:endParaRPr>
          </a:p>
        </p:txBody>
      </p:sp>
      <p:pic>
        <p:nvPicPr>
          <p:cNvPr id="5" name="图片 4" descr="1"/>
          <p:cNvPicPr>
            <a:picLocks noChangeAspect="1"/>
          </p:cNvPicPr>
          <p:nvPr>
            <p:custDataLst>
              <p:tags r:id="rId2"/>
            </p:custDataLst>
          </p:nvPr>
        </p:nvPicPr>
        <p:blipFill>
          <a:blip r:embed="rId3"/>
          <a:stretch>
            <a:fillRect/>
          </a:stretch>
        </p:blipFill>
        <p:spPr>
          <a:xfrm>
            <a:off x="2560320" y="2383155"/>
            <a:ext cx="7065010" cy="44748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solidFill>
                  <a:schemeClr val="dk1"/>
                </a:solidFill>
                <a:sym typeface="+mn-ea"/>
              </a:rPr>
              <a:t>C</a:t>
            </a:r>
            <a:r>
              <a:rPr kumimoji="1">
                <a:solidFill>
                  <a:schemeClr val="dk1"/>
                </a:solidFill>
                <a:sym typeface="+mn-ea"/>
              </a:rPr>
              <a:t>all the DAI's </a:t>
            </a:r>
            <a:r>
              <a:rPr kumimoji="1" lang="en-US" altLang="zh-CN" b="1">
                <a:solidFill>
                  <a:srgbClr val="FF0000"/>
                </a:solidFill>
                <a:sym typeface="+mn-ea"/>
              </a:rPr>
              <a:t>permit</a:t>
            </a:r>
            <a:r>
              <a:rPr kumimoji="1">
                <a:solidFill>
                  <a:schemeClr val="dk1"/>
                </a:solidFill>
                <a:sym typeface="+mn-ea"/>
              </a:rPr>
              <a:t> function to complete authorization and coin theft:</a:t>
            </a:r>
            <a:endParaRPr kumimoji="1">
              <a:solidFill>
                <a:schemeClr val="dk1"/>
              </a:solidFill>
              <a:sym typeface="+mn-ea"/>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7</a:t>
            </a:r>
            <a:endParaRPr kumimoji="1" lang="en-US" altLang="zh-CN" dirty="0">
              <a:solidFill>
                <a:schemeClr val="accent1"/>
              </a:solidFill>
            </a:endParaRPr>
          </a:p>
        </p:txBody>
      </p:sp>
      <p:pic>
        <p:nvPicPr>
          <p:cNvPr id="4" name="图片 3" descr="2"/>
          <p:cNvPicPr>
            <a:picLocks noChangeAspect="1"/>
          </p:cNvPicPr>
          <p:nvPr/>
        </p:nvPicPr>
        <p:blipFill>
          <a:blip r:embed="rId2"/>
          <a:stretch>
            <a:fillRect/>
          </a:stretch>
        </p:blipFill>
        <p:spPr>
          <a:xfrm>
            <a:off x="1996440" y="1961515"/>
            <a:ext cx="8191500" cy="48964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sym typeface="+mn-ea"/>
              </a:rPr>
              <a:t>Phishing interacting with upgradeTo of </a:t>
            </a:r>
            <a:r>
              <a:rPr kumimoji="1" lang="en-US" altLang="zh-CN" b="1">
                <a:solidFill>
                  <a:srgbClr val="FF0000"/>
                </a:solidFill>
                <a:sym typeface="+mn-ea"/>
              </a:rPr>
              <a:t>OwnableDelegateProxy</a:t>
            </a:r>
            <a:r>
              <a:rPr kumimoji="1" lang="en-US" altLang="zh-CN">
                <a:solidFill>
                  <a:schemeClr val="dk1"/>
                </a:solidFill>
                <a:sym typeface="+mn-ea"/>
              </a:rPr>
              <a:t> of OpenSea Wyvern Protocol:-(</a:t>
            </a:r>
            <a:endParaRPr kumimoji="1">
              <a:solidFill>
                <a:schemeClr val="dk1"/>
              </a:solidFill>
              <a:sym typeface="+mn-ea"/>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8</a:t>
            </a:r>
            <a:endParaRPr kumimoji="1" lang="en-US" altLang="zh-CN" dirty="0">
              <a:solidFill>
                <a:schemeClr val="accent1"/>
              </a:solidFill>
            </a:endParaRPr>
          </a:p>
        </p:txBody>
      </p:sp>
      <p:pic>
        <p:nvPicPr>
          <p:cNvPr id="5" name="图片 4" descr="1"/>
          <p:cNvPicPr>
            <a:picLocks noChangeAspect="1"/>
          </p:cNvPicPr>
          <p:nvPr/>
        </p:nvPicPr>
        <p:blipFill>
          <a:blip r:embed="rId2"/>
          <a:stretch>
            <a:fillRect/>
          </a:stretch>
        </p:blipFill>
        <p:spPr>
          <a:xfrm>
            <a:off x="2263140" y="2319020"/>
            <a:ext cx="7665085" cy="45389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sym typeface="+mn-ea"/>
              </a:rPr>
              <a:t>Phishing interacting with </a:t>
            </a:r>
            <a:r>
              <a:rPr kumimoji="1" lang="en-US" altLang="zh-CN" b="1">
                <a:solidFill>
                  <a:srgbClr val="FF0000"/>
                </a:solidFill>
                <a:sym typeface="+mn-ea"/>
              </a:rPr>
              <a:t>upgradeTo </a:t>
            </a:r>
            <a:r>
              <a:rPr kumimoji="1" lang="en-US" altLang="zh-CN">
                <a:solidFill>
                  <a:schemeClr val="dk1"/>
                </a:solidFill>
                <a:sym typeface="+mn-ea"/>
              </a:rPr>
              <a:t>of OwnableDelegateProxy of OpenSea Wyvern Protocol:-(</a:t>
            </a:r>
            <a:endParaRPr kumimoji="1" lang="en-US" altLang="zh-CN">
              <a:solidFill>
                <a:schemeClr val="dk1"/>
              </a:solidFill>
              <a:sym typeface="+mn-ea"/>
            </a:endParaRPr>
          </a:p>
          <a:p>
            <a:r>
              <a:rPr kumimoji="1" lang="en-US">
                <a:solidFill>
                  <a:schemeClr val="dk1"/>
                </a:solidFill>
                <a:sym typeface="+mn-ea"/>
              </a:rPr>
              <a:t>Set a malicious implementation address.</a:t>
            </a:r>
            <a:endParaRPr kumimoji="1" lang="en-US">
              <a:solidFill>
                <a:schemeClr val="dk1"/>
              </a:solidFill>
              <a:sym typeface="+mn-ea"/>
            </a:endParaRPr>
          </a:p>
          <a:p>
            <a:r>
              <a:rPr kumimoji="1" lang="en-US" altLang="zh-CN">
                <a:solidFill>
                  <a:schemeClr val="dk1"/>
                </a:solidFill>
                <a:ea typeface="宋体" panose="02010600030101010101" pitchFamily="2" charset="-122"/>
                <a:sym typeface="+mn-ea"/>
              </a:rPr>
              <a:t>W</a:t>
            </a:r>
            <a:r>
              <a:rPr kumimoji="1" lang="zh-CN" altLang="en-US">
                <a:solidFill>
                  <a:schemeClr val="dk1"/>
                </a:solidFill>
                <a:ea typeface="宋体" panose="02010600030101010101" pitchFamily="2" charset="-122"/>
                <a:sym typeface="+mn-ea"/>
              </a:rPr>
              <a:t>hich gives </a:t>
            </a:r>
            <a:r>
              <a:rPr kumimoji="1" lang="en-US" altLang="zh-CN">
                <a:solidFill>
                  <a:schemeClr val="dk1"/>
                </a:solidFill>
                <a:ea typeface="宋体" panose="02010600030101010101" pitchFamily="2" charset="-122"/>
                <a:sym typeface="+mn-ea"/>
              </a:rPr>
              <a:t>the hacker</a:t>
            </a:r>
            <a:r>
              <a:rPr kumimoji="1" lang="zh-CN" altLang="en-US">
                <a:solidFill>
                  <a:schemeClr val="dk1"/>
                </a:solidFill>
                <a:ea typeface="宋体" panose="02010600030101010101" pitchFamily="2" charset="-122"/>
                <a:sym typeface="+mn-ea"/>
              </a:rPr>
              <a:t> permission to withdraw your NFTs</a:t>
            </a:r>
            <a:r>
              <a:rPr kumimoji="1" lang="en-US" altLang="zh-CN">
                <a:solidFill>
                  <a:schemeClr val="dk1"/>
                </a:solidFill>
                <a:ea typeface="宋体" panose="02010600030101010101" pitchFamily="2" charset="-122"/>
                <a:sym typeface="+mn-ea"/>
              </a:rPr>
              <a:t>.</a:t>
            </a:r>
            <a:endParaRPr kumimoji="1" lang="en-US" altLang="zh-CN">
              <a:solidFill>
                <a:schemeClr val="dk1"/>
              </a:solidFill>
              <a:ea typeface="宋体" panose="02010600030101010101" pitchFamily="2" charset="-122"/>
              <a:sym typeface="+mn-ea"/>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8</a:t>
            </a:r>
            <a:endParaRPr kumimoji="1" lang="en-US" altLang="zh-CN" dirty="0">
              <a:solidFill>
                <a:schemeClr val="accent1"/>
              </a:solidFill>
            </a:endParaRPr>
          </a:p>
        </p:txBody>
      </p:sp>
      <p:pic>
        <p:nvPicPr>
          <p:cNvPr id="6" name="图片 5"/>
          <p:cNvPicPr>
            <a:picLocks noChangeAspect="1"/>
          </p:cNvPicPr>
          <p:nvPr/>
        </p:nvPicPr>
        <p:blipFill>
          <a:blip r:embed="rId2"/>
          <a:stretch>
            <a:fillRect/>
          </a:stretch>
        </p:blipFill>
        <p:spPr>
          <a:xfrm>
            <a:off x="969010" y="3234690"/>
            <a:ext cx="10246360" cy="31553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chemeClr val="accent1"/>
                </a:solidFill>
              </a:rPr>
              <a:t>Protection Guide</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pPr lvl="1"/>
            <a:r>
              <a:rPr kumimoji="1" lang="en-US" altLang="zh-CN" sz="2400" dirty="0">
                <a:solidFill>
                  <a:schemeClr val="dk1"/>
                </a:solidFill>
                <a:sym typeface="+mn-ea"/>
              </a:rPr>
              <a:t>From Base -&gt; Create Wallet -&gt; Backup Wallet -&gt; Use Wallet.</a:t>
            </a:r>
            <a:endParaRPr lang="zh-CN" altLang="en-US">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eb3_hacking_map"/>
          <p:cNvPicPr>
            <a:picLocks noChangeAspect="1"/>
          </p:cNvPicPr>
          <p:nvPr/>
        </p:nvPicPr>
        <p:blipFill>
          <a:blip r:embed="rId1"/>
          <a:stretch>
            <a:fillRect/>
          </a:stretch>
        </p:blipFill>
        <p:spPr>
          <a:xfrm>
            <a:off x="120650" y="0"/>
            <a:ext cx="11950065" cy="6858000"/>
          </a:xfrm>
          <a:prstGeom prst="rect">
            <a:avLst/>
          </a:prstGeom>
        </p:spPr>
      </p:pic>
      <p:sp>
        <p:nvSpPr>
          <p:cNvPr id="2" name="矩形 1"/>
          <p:cNvSpPr/>
          <p:nvPr/>
        </p:nvSpPr>
        <p:spPr>
          <a:xfrm>
            <a:off x="-1" y="2435087"/>
            <a:ext cx="12192001" cy="1987826"/>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GB" altLang="zh-CN" sz="3200" dirty="0">
                <a:solidFill>
                  <a:schemeClr val="lt1"/>
                </a:solidFill>
              </a:rPr>
              <a:t>Risks of Each Key Step</a:t>
            </a:r>
            <a:endParaRPr kumimoji="1" lang="en-GB" altLang="zh-CN" sz="3200" dirty="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[Base]</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rPr>
              <a:t>If the cornerstones are not secure, the privacy of the cornerstones are meaningless, then the superstructure will be as fragile as a building in the air.</a:t>
            </a:r>
            <a:endParaRPr lang="zh-CN" altLang="en-US">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lnSpcReduction="10000"/>
          </a:bodyPr>
          <a:lstStyle/>
          <a:p>
            <a:r>
              <a:rPr kumimoji="1" lang="zh-CN" altLang="en-US" dirty="0">
                <a:solidFill>
                  <a:schemeClr val="dk1"/>
                </a:solidFill>
              </a:rPr>
              <a:t>Windows 10(and higher) and macOS are both secure options.</a:t>
            </a:r>
            <a:endParaRPr kumimoji="1" lang="zh-CN" altLang="en-US" dirty="0">
              <a:solidFill>
                <a:schemeClr val="dk1"/>
              </a:solidFill>
            </a:endParaRPr>
          </a:p>
          <a:p>
            <a:pPr lvl="1"/>
            <a:r>
              <a:rPr kumimoji="1" lang="zh-CN" altLang="en-US" dirty="0">
                <a:solidFill>
                  <a:schemeClr val="dk1"/>
                </a:solidFill>
              </a:rPr>
              <a:t>If you have the ability, you can choose Linux, such as Ubuntu, or even extremely security &amp; privacy focused ones like Tails, or Whonix.</a:t>
            </a:r>
            <a:endParaRPr kumimoji="1" lang="zh-CN" altLang="en-US" dirty="0">
              <a:solidFill>
                <a:schemeClr val="dk1"/>
              </a:solidFill>
            </a:endParaRPr>
          </a:p>
          <a:p>
            <a:r>
              <a:rPr kumimoji="1" lang="en-US" altLang="zh-CN" dirty="0">
                <a:solidFill>
                  <a:schemeClr val="dk1"/>
                </a:solidFill>
              </a:rPr>
              <a:t>P</a:t>
            </a:r>
            <a:r>
              <a:rPr kumimoji="1" lang="zh-CN" altLang="en-US" dirty="0">
                <a:solidFill>
                  <a:schemeClr val="dk1"/>
                </a:solidFill>
              </a:rPr>
              <a:t>ay close attention to system updates, and apply them asap when available.</a:t>
            </a:r>
            <a:endParaRPr kumimoji="1" lang="zh-CN" altLang="en-US" dirty="0">
              <a:solidFill>
                <a:schemeClr val="dk1"/>
              </a:solidFill>
            </a:endParaRPr>
          </a:p>
          <a:p>
            <a:r>
              <a:rPr kumimoji="1" lang="zh-CN" altLang="en-US" dirty="0">
                <a:solidFill>
                  <a:schemeClr val="dk1"/>
                </a:solidFill>
              </a:rPr>
              <a:t>The capability to master the Operating System comes next</a:t>
            </a:r>
            <a:r>
              <a:rPr kumimoji="1" lang="en-US" altLang="zh-CN" dirty="0">
                <a:solidFill>
                  <a:schemeClr val="dk1"/>
                </a:solidFill>
              </a:rPr>
              <a:t>.</a:t>
            </a:r>
            <a:endParaRPr kumimoji="1" lang="en-US" altLang="zh-CN" dirty="0">
              <a:solidFill>
                <a:schemeClr val="dk1"/>
              </a:solidFill>
            </a:endParaRPr>
          </a:p>
          <a:p>
            <a:r>
              <a:rPr kumimoji="1" lang="en-US" altLang="zh-CN" dirty="0">
                <a:solidFill>
                  <a:schemeClr val="dk1"/>
                </a:solidFill>
              </a:rPr>
              <a:t>Choice a good antivirus software, like Kaspersky, BitDefender, AVG.</a:t>
            </a:r>
            <a:endParaRPr kumimoji="1" lang="en-US" altLang="zh-CN" dirty="0">
              <a:solidFill>
                <a:schemeClr val="dk1"/>
              </a:solidFill>
            </a:endParaRPr>
          </a:p>
          <a:p>
            <a:r>
              <a:rPr kumimoji="1" lang="en-US" altLang="zh-CN" dirty="0">
                <a:solidFill>
                  <a:schemeClr val="dk1"/>
                </a:solidFill>
              </a:rPr>
              <a:t>That disk encryption should be turned on for important computers.</a:t>
            </a:r>
            <a:endParaRPr kumimoji="1" lang="en-US" altLang="zh-CN" dirty="0">
              <a:solidFill>
                <a:schemeClr val="dk1"/>
              </a:solidFill>
            </a:endParaRPr>
          </a:p>
          <a:p>
            <a:pPr lvl="1"/>
            <a:r>
              <a:rPr kumimoji="1" lang="en-US" altLang="zh-CN" i="1" dirty="0">
                <a:solidFill>
                  <a:srgbClr val="0070C0"/>
                </a:solidFill>
              </a:rPr>
              <a:t>https://docs.microsoft.com/en-us/windows/security/encryption-data-protection</a:t>
            </a:r>
            <a:endParaRPr kumimoji="1" lang="en-US" altLang="zh-CN" sz="2000" i="1" dirty="0">
              <a:solidFill>
                <a:srgbClr val="0070C0"/>
              </a:solidFill>
            </a:endParaRPr>
          </a:p>
          <a:p>
            <a:pPr lvl="1"/>
            <a:r>
              <a:rPr kumimoji="1" lang="en-US" altLang="zh-CN" i="1" dirty="0">
                <a:solidFill>
                  <a:srgbClr val="0070C0"/>
                </a:solidFill>
              </a:rPr>
              <a:t>https://support.apple.com/en-us/HT204837</a:t>
            </a:r>
            <a:endParaRPr kumimoji="1" lang="en-US" altLang="zh-CN" i="1" dirty="0">
              <a:solidFill>
                <a:srgbClr val="0070C0"/>
              </a:solidFill>
            </a:endParaRPr>
          </a:p>
          <a:p>
            <a:pPr lvl="1"/>
            <a:r>
              <a:rPr kumimoji="1" lang="en-US" altLang="zh-CN" i="1" dirty="0">
                <a:solidFill>
                  <a:srgbClr val="0070C0"/>
                </a:solidFill>
              </a:rPr>
              <a:t>https://veracrypt.fr/</a:t>
            </a:r>
            <a:endParaRPr kumimoji="1" lang="en-US" altLang="zh-CN" i="1" dirty="0">
              <a:solidFill>
                <a:srgbClr val="0070C0"/>
              </a:solidFill>
            </a:endParaRPr>
          </a:p>
          <a:p>
            <a:r>
              <a:rPr kumimoji="1" lang="en-US" altLang="zh-CN" dirty="0">
                <a:solidFill>
                  <a:schemeClr val="dk1"/>
                </a:solidFill>
              </a:rPr>
              <a:t>Don't forget about download security.</a:t>
            </a:r>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fontScale="92500"/>
          </a:bodyPr>
          <a:lstStyle/>
          <a:p>
            <a:r>
              <a:rPr kumimoji="1" lang="en-US" altLang="zh-CN" dirty="0">
                <a:solidFill>
                  <a:schemeClr val="accent1"/>
                </a:solidFill>
              </a:rPr>
              <a:t>Risks of [Base]: Operation System</a:t>
            </a:r>
            <a:endParaRPr kumimoji="1" lang="en-US" altLang="zh-CN"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Founder of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SlowMist</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Creator of</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lvl="1" algn="just">
              <a:lnSpc>
                <a:spcPct val="120000"/>
              </a:lnSpc>
              <a:spcBef>
                <a:spcPts val="0"/>
              </a:spcBef>
              <a:spcAft>
                <a:spcPts val="0"/>
              </a:spcAft>
            </a:pPr>
            <a:r>
              <a:rPr kumimoji="1" lang="en-US" altLang="en-GB"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the DarkHandbook.io(</a:t>
            </a:r>
            <a:r>
              <a:rPr kumimoji="1" lang="en-US" altLang="en-GB"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Blockchain Dark Forest Selfguard Handbook</a:t>
            </a:r>
            <a:r>
              <a:rPr kumimoji="1" lang="en-US" altLang="en-GB"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lvl="1" algn="just">
              <a:lnSpc>
                <a:spcPct val="120000"/>
              </a:lnSpc>
              <a:spcBef>
                <a:spcPts val="0"/>
              </a:spcBef>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the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ZoomEye.org</a:t>
            </a: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(cyberspace search engine)</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lvl="1" algn="just">
              <a:lnSpc>
                <a:spcPct val="120000"/>
              </a:lnSpc>
              <a:spcBef>
                <a:spcPts val="0"/>
              </a:spcBef>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and the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XSSOR.io</a:t>
            </a: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(XSS/CSRF tool)</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Author of 《Web</a:t>
            </a:r>
            <a:r>
              <a:rPr kumimoji="1" lang="zh-CN" altLang="en-US"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前端黑客技术揭秘</a:t>
            </a:r>
            <a:r>
              <a:rPr kumimoji="1" lang="en-US"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t>
            </a:r>
            <a:endParaRPr kumimoji="1" lang="en-US"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Former vice president of technology and 404 Lab leader from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Knownsec</a:t>
            </a:r>
            <a:endPar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About Me</a:t>
            </a:r>
            <a:endParaRPr kumimoji="1" lang="en-US" altLang="zh-CN" dirty="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Do not jailbreak/root your phone, it‘s unnecessary unless you are doing relevant security research</a:t>
            </a:r>
            <a:r>
              <a:rPr kumimoji="1" lang="en-US" altLang="zh-CN" dirty="0">
                <a:solidFill>
                  <a:schemeClr val="dk1"/>
                </a:solidFill>
              </a:rPr>
              <a:t>.</a:t>
            </a:r>
            <a:r>
              <a:rPr kumimoji="1" lang="zh-CN" altLang="en-US" dirty="0">
                <a:solidFill>
                  <a:schemeClr val="dk1"/>
                </a:solidFill>
              </a:rPr>
              <a:t> </a:t>
            </a:r>
            <a:r>
              <a:rPr kumimoji="1" lang="en-US" altLang="zh-CN" dirty="0">
                <a:solidFill>
                  <a:schemeClr val="dk1"/>
                </a:solidFill>
              </a:rPr>
              <a:t>If you are doing it for pirated software it really depends on how well you can master the skill.</a:t>
            </a:r>
            <a:endParaRPr kumimoji="1" lang="en-US" altLang="zh-CN" dirty="0">
              <a:solidFill>
                <a:schemeClr val="dk1"/>
              </a:solidFill>
            </a:endParaRPr>
          </a:p>
          <a:p>
            <a:r>
              <a:rPr kumimoji="1" lang="en-US" altLang="zh-CN" dirty="0">
                <a:solidFill>
                  <a:schemeClr val="dk1"/>
                </a:solidFill>
              </a:rPr>
              <a:t>Don't download apps from unofficial app stores.</a:t>
            </a:r>
            <a:endParaRPr kumimoji="1" lang="en-US" altLang="zh-CN" dirty="0">
              <a:solidFill>
                <a:schemeClr val="dk1"/>
              </a:solidFill>
            </a:endParaRPr>
          </a:p>
          <a:p>
            <a:r>
              <a:rPr kumimoji="1" lang="en-US" altLang="zh-CN" dirty="0">
                <a:solidFill>
                  <a:schemeClr val="dk1"/>
                </a:solidFill>
              </a:rPr>
              <a:t>Don</a:t>
            </a:r>
            <a:r>
              <a:rPr kumimoji="1" lang="en-US" altLang="zh-CN" dirty="0">
                <a:solidFill>
                  <a:schemeClr val="dk1"/>
                </a:solidFill>
                <a:sym typeface="+mn-ea"/>
              </a:rPr>
              <a:t>'</a:t>
            </a:r>
            <a:r>
              <a:rPr kumimoji="1" lang="en-US" altLang="zh-CN" dirty="0">
                <a:solidFill>
                  <a:schemeClr val="dk1"/>
                </a:solidFill>
              </a:rPr>
              <a:t>t do it unless you know what you are doing. Not to mention there are even many fake apps in official app stores.</a:t>
            </a:r>
            <a:endParaRPr kumimoji="1" lang="en-US" altLang="zh-CN" dirty="0">
              <a:solidFill>
                <a:schemeClr val="dk1"/>
              </a:solidFill>
            </a:endParaRPr>
          </a:p>
          <a:p>
            <a:r>
              <a:rPr kumimoji="1" lang="en-US" altLang="zh-CN" dirty="0">
                <a:solidFill>
                  <a:schemeClr val="dk1"/>
                </a:solidFill>
              </a:rPr>
              <a:t>The prerequisite of utilising the official Cloud synchronization function, is that you have to make sure your account is secure, otherwise if the Cloud account gets compromised, so will the mobile phone.</a:t>
            </a:r>
            <a:endParaRPr kumimoji="1" lang="en-US" altLang="zh-CN"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[Base]: Mobile phone</a:t>
            </a:r>
            <a:endParaRPr kumimoji="1" lang="en-US" altLang="zh-CN" dirty="0">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custDataLst>
              <p:tags r:id="rId1"/>
            </p:custDataLst>
          </p:nvPr>
        </p:nvPicPr>
        <p:blipFill>
          <a:blip r:embed="rId2"/>
          <a:stretch>
            <a:fillRect/>
          </a:stretch>
        </p:blipFill>
        <p:spPr>
          <a:xfrm>
            <a:off x="3452495" y="1764030"/>
            <a:ext cx="8424545" cy="5265420"/>
          </a:xfrm>
          <a:prstGeom prst="rect">
            <a:avLst/>
          </a:prstGeom>
          <a:noFill/>
          <a:ln w="9525">
            <a:noFill/>
          </a:ln>
        </p:spPr>
      </p:pic>
      <p:sp>
        <p:nvSpPr>
          <p:cNvPr id="2" name="文本占位符 1"/>
          <p:cNvSpPr>
            <a:spLocks noGrp="1"/>
          </p:cNvSpPr>
          <p:nvPr>
            <p:ph type="body" sz="quarter" idx="11"/>
            <p:custDataLst>
              <p:tags r:id="rId3"/>
            </p:custDataLst>
          </p:nvPr>
        </p:nvSpPr>
        <p:spPr/>
        <p:txBody>
          <a:bodyPr/>
          <a:lstStyle/>
          <a:p>
            <a:r>
              <a:rPr kumimoji="1" lang="en-US" altLang="zh-CN" dirty="0">
                <a:solidFill>
                  <a:schemeClr val="dk1"/>
                </a:solidFill>
              </a:rPr>
              <a:t>Don't connect to unfamiliar Wi-Fi networks unless the more popular &amp; secure 4G/5G network is not available or not stable.</a:t>
            </a:r>
            <a:endParaRPr kumimoji="1" lang="en-US" altLang="zh-CN" dirty="0">
              <a:solidFill>
                <a:schemeClr val="dk1"/>
              </a:solidFill>
            </a:endParaRPr>
          </a:p>
          <a:p>
            <a:r>
              <a:rPr kumimoji="1" lang="en-US" altLang="zh-CN" dirty="0">
                <a:solidFill>
                  <a:schemeClr val="dk1"/>
                </a:solidFill>
                <a:sym typeface="+mn-ea"/>
              </a:rPr>
              <a:t>HTTPS Everywhere:)</a:t>
            </a:r>
            <a:endParaRPr kumimoji="1" lang="en-US" altLang="zh-CN" dirty="0">
              <a:solidFill>
                <a:schemeClr val="dk1"/>
              </a:solidFill>
              <a:sym typeface="+mn-ea"/>
            </a:endParaRPr>
          </a:p>
          <a:p>
            <a:pPr lvl="1"/>
            <a:r>
              <a:rPr kumimoji="1" lang="en-US" altLang="zh-CN" i="1" dirty="0">
                <a:solidFill>
                  <a:srgbClr val="0070C0"/>
                </a:solidFill>
                <a:sym typeface="+mn-ea"/>
              </a:rPr>
              <a:t>https://www.eff.org/https-everywhere</a:t>
            </a:r>
            <a:endParaRPr kumimoji="1" lang="en-US" altLang="zh-CN" i="1" dirty="0">
              <a:solidFill>
                <a:srgbClr val="0070C0"/>
              </a:solidFill>
              <a:sym typeface="+mn-ea"/>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[Base]: Network</a:t>
            </a:r>
            <a:endParaRPr kumimoji="1" lang="en-US" altLang="zh-CN" dirty="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The most popular browsers are Chrome and Firefox, in crypto fields some will use Brave too.</a:t>
            </a:r>
            <a:endParaRPr kumimoji="1" lang="en-US" altLang="zh-CN" dirty="0">
              <a:solidFill>
                <a:schemeClr val="dk1"/>
              </a:solidFill>
            </a:endParaRPr>
          </a:p>
          <a:p>
            <a:r>
              <a:rPr kumimoji="1" lang="en-US" altLang="zh-CN" dirty="0">
                <a:solidFill>
                  <a:schemeClr val="dk1"/>
                </a:solidFill>
              </a:rPr>
              <a:t>Update as quickly as possible, don't take chances.</a:t>
            </a:r>
            <a:endParaRPr kumimoji="1" lang="en-US" altLang="zh-CN" dirty="0">
              <a:solidFill>
                <a:schemeClr val="dk1"/>
              </a:solidFill>
            </a:endParaRPr>
          </a:p>
          <a:p>
            <a:r>
              <a:rPr kumimoji="1" lang="en-US" altLang="zh-CN" dirty="0">
                <a:solidFill>
                  <a:schemeClr val="dk1"/>
                </a:solidFill>
              </a:rPr>
              <a:t>Don</a:t>
            </a:r>
            <a:r>
              <a:rPr kumimoji="1" lang="en-US" altLang="zh-CN" dirty="0">
                <a:solidFill>
                  <a:schemeClr val="dk1"/>
                </a:solidFill>
                <a:sym typeface="+mn-ea"/>
              </a:rPr>
              <a:t>'</a:t>
            </a:r>
            <a:r>
              <a:rPr kumimoji="1" lang="en-US" altLang="zh-CN" dirty="0">
                <a:solidFill>
                  <a:schemeClr val="dk1"/>
                </a:solidFill>
              </a:rPr>
              <a:t>t use an extension if not necessary. If you do, make your decisions based on user</a:t>
            </a:r>
            <a:r>
              <a:rPr kumimoji="1" lang="en-US" altLang="zh-CN" dirty="0">
                <a:solidFill>
                  <a:schemeClr val="dk1"/>
                </a:solidFill>
                <a:sym typeface="+mn-ea"/>
              </a:rPr>
              <a:t>'</a:t>
            </a:r>
            <a:r>
              <a:rPr kumimoji="1" lang="en-US" altLang="zh-CN" dirty="0">
                <a:solidFill>
                  <a:schemeClr val="dk1"/>
                </a:solidFill>
              </a:rPr>
              <a:t>s reviews, number of users, maintaining company, etc, and pay attention to the permission it asks for. Make sure you get the extension from your browser</a:t>
            </a:r>
            <a:r>
              <a:rPr kumimoji="1" lang="en-US" altLang="zh-CN" dirty="0">
                <a:solidFill>
                  <a:schemeClr val="dk1"/>
                </a:solidFill>
                <a:sym typeface="+mn-ea"/>
              </a:rPr>
              <a:t>'</a:t>
            </a:r>
            <a:r>
              <a:rPr kumimoji="1" lang="en-US" altLang="zh-CN" dirty="0">
                <a:solidFill>
                  <a:schemeClr val="dk1"/>
                </a:solidFill>
              </a:rPr>
              <a:t>s official app store.</a:t>
            </a:r>
            <a:endParaRPr kumimoji="1" lang="en-US" altLang="zh-CN" dirty="0">
              <a:solidFill>
                <a:schemeClr val="dk1"/>
              </a:solidFill>
            </a:endParaRPr>
          </a:p>
          <a:p>
            <a:r>
              <a:rPr kumimoji="1" lang="en-US" altLang="zh-CN" dirty="0">
                <a:solidFill>
                  <a:schemeClr val="dk1"/>
                </a:solidFill>
              </a:rPr>
              <a:t>Multiple browsers can be used in parallel, and it is strongly recommended that you perform important operations in one browser, and use another browser for more routine, less important operations.</a:t>
            </a:r>
            <a:endParaRPr kumimoji="1" lang="en-US" altLang="zh-CN" dirty="0">
              <a:solidFill>
                <a:schemeClr val="dk1"/>
              </a:solidFill>
            </a:endParaRPr>
          </a:p>
          <a:p>
            <a:r>
              <a:rPr kumimoji="1" lang="en-US" altLang="zh-CN" dirty="0">
                <a:solidFill>
                  <a:schemeClr val="dk1"/>
                </a:solidFill>
              </a:rPr>
              <a:t>Here are some well-known privacy focused extensions (e.g., uBlock Origin, HTTPS Everywhere, ClearURLs, etc.), feel free to try them out.</a:t>
            </a:r>
            <a:endParaRPr kumimoji="1" lang="en-US" altLang="zh-CN"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[Base]: Browsers</a:t>
            </a:r>
            <a:endParaRPr kumimoji="1" lang="en-US" altLang="zh-CN" dirty="0">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Use a well-known one like 1Password, Bitwarden, etc.</a:t>
            </a:r>
            <a:endParaRPr kumimoji="1" lang="en-US" altLang="zh-CN" dirty="0">
              <a:solidFill>
                <a:schemeClr val="dk1"/>
              </a:solidFill>
            </a:endParaRPr>
          </a:p>
          <a:p>
            <a:r>
              <a:rPr kumimoji="1" lang="en-US" altLang="zh-CN" dirty="0">
                <a:solidFill>
                  <a:schemeClr val="dk1"/>
                </a:solidFill>
              </a:rPr>
              <a:t>Do not ever forget your master password, and keep your account information safe, otherwise everything will be lost.</a:t>
            </a:r>
            <a:endParaRPr kumimoji="1" lang="en-US" altLang="zh-CN" dirty="0">
              <a:solidFill>
                <a:schemeClr val="dk1"/>
              </a:solidFill>
            </a:endParaRPr>
          </a:p>
          <a:p>
            <a:r>
              <a:rPr kumimoji="1" lang="en-US" altLang="zh-CN" dirty="0">
                <a:solidFill>
                  <a:schemeClr val="dk1"/>
                </a:solidFill>
              </a:rPr>
              <a:t>Make sure your email is secure. If your email is compromised, it might not directly compromise the sensitive information in your password manager, but bad actors have the capability to destroy it.</a:t>
            </a:r>
            <a:endParaRPr kumimoji="1" lang="en-US" altLang="zh-CN" dirty="0">
              <a:solidFill>
                <a:schemeClr val="dk1"/>
              </a:solidFill>
            </a:endParaRPr>
          </a:p>
          <a:p>
            <a:r>
              <a:rPr kumimoji="1" lang="en-US" altLang="zh-CN" dirty="0">
                <a:solidFill>
                  <a:schemeClr val="dk1"/>
                </a:solidFill>
              </a:rPr>
              <a:t>I have verified the security of the tools I mentioned (</a:t>
            </a:r>
            <a:r>
              <a:rPr kumimoji="1" lang="en-US" altLang="zh-CN" dirty="0">
                <a:solidFill>
                  <a:schemeClr val="dk1"/>
                </a:solidFill>
                <a:sym typeface="+mn-ea"/>
              </a:rPr>
              <a:t>e.g.,</a:t>
            </a:r>
            <a:r>
              <a:rPr kumimoji="1" lang="en-US" altLang="zh-CN" dirty="0">
                <a:solidFill>
                  <a:schemeClr val="dk1"/>
                </a:solidFill>
              </a:rPr>
              <a:t> 1Password), and have been closely watching the relevant security incidents, user reviews, news, etc.. But I cannot guarantee that these tools are absolutely secure, and no black swan events are ever gonna happen in the future to them.</a:t>
            </a:r>
            <a:endParaRPr kumimoji="1" lang="en-US" altLang="zh-CN" dirty="0">
              <a:solidFill>
                <a:schemeClr val="dk1"/>
              </a:solidFill>
            </a:endParaRPr>
          </a:p>
        </p:txBody>
      </p:sp>
      <p:sp>
        <p:nvSpPr>
          <p:cNvPr id="3" name="文本占位符 2"/>
          <p:cNvSpPr>
            <a:spLocks noGrp="1"/>
          </p:cNvSpPr>
          <p:nvPr>
            <p:ph type="body" sz="quarter" idx="12"/>
          </p:nvPr>
        </p:nvSpPr>
        <p:spPr>
          <a:xfrm>
            <a:off x="1016635" y="814705"/>
            <a:ext cx="4916170" cy="498475"/>
          </a:xfrm>
        </p:spPr>
        <p:txBody>
          <a:bodyPr>
            <a:normAutofit fontScale="92500"/>
          </a:bodyPr>
          <a:lstStyle/>
          <a:p>
            <a:r>
              <a:rPr kumimoji="1" lang="en-US" altLang="zh-CN" dirty="0">
                <a:solidFill>
                  <a:schemeClr val="accent1"/>
                </a:solidFill>
              </a:rPr>
              <a:t>Risks of [Base]: Password Manager</a:t>
            </a:r>
            <a:endParaRPr kumimoji="1" lang="en-US" altLang="zh-CN" dirty="0">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Google Authenticator, Microsoft Authenticator, etc.</a:t>
            </a:r>
            <a:endParaRPr kumimoji="1" lang="en-US" altLang="zh-CN" dirty="0">
              <a:solidFill>
                <a:schemeClr val="dk1"/>
              </a:solidFill>
            </a:endParaRPr>
          </a:p>
          <a:p>
            <a:r>
              <a:rPr kumimoji="1" lang="en-US" altLang="zh-CN" dirty="0">
                <a:solidFill>
                  <a:schemeClr val="dk1"/>
                </a:solidFill>
              </a:rPr>
              <a:t>If you use a password manager (</a:t>
            </a:r>
            <a:r>
              <a:rPr kumimoji="1" lang="en-US" altLang="zh-CN" dirty="0">
                <a:solidFill>
                  <a:schemeClr val="dk1"/>
                </a:solidFill>
                <a:sym typeface="+mn-ea"/>
              </a:rPr>
              <a:t>e.g., </a:t>
            </a:r>
            <a:r>
              <a:rPr kumimoji="1" lang="en-US" altLang="zh-CN" dirty="0">
                <a:solidFill>
                  <a:schemeClr val="dk1"/>
                </a:solidFill>
              </a:rPr>
              <a:t>1Password), it also comes with a 2FA module, which is very handy. </a:t>
            </a:r>
            <a:endParaRPr kumimoji="1" lang="en-US" altLang="zh-CN" dirty="0">
              <a:solidFill>
                <a:schemeClr val="dk1"/>
              </a:solidFill>
            </a:endParaRPr>
          </a:p>
          <a:p>
            <a:r>
              <a:rPr kumimoji="1" lang="en-US" altLang="zh-CN" dirty="0">
                <a:solidFill>
                  <a:schemeClr val="dk1"/>
                </a:solidFill>
              </a:rPr>
              <a:t>Always remember to make backups, because losing 2FA can be a hassle.</a:t>
            </a:r>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2FA</a:t>
            </a:r>
            <a:endParaRPr kumimoji="1" lang="en-US" altLang="zh-CN" dirty="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You should choose from tech giants, </a:t>
            </a:r>
            <a:r>
              <a:rPr kumimoji="1" lang="en-US" altLang="zh-CN" dirty="0">
                <a:solidFill>
                  <a:schemeClr val="dk1"/>
                </a:solidFill>
                <a:sym typeface="+mn-ea"/>
              </a:rPr>
              <a:t>e.g.,</a:t>
            </a:r>
            <a:r>
              <a:rPr kumimoji="1" lang="en-US" altLang="zh-CN" dirty="0">
                <a:solidFill>
                  <a:schemeClr val="dk1"/>
                </a:solidFill>
              </a:rPr>
              <a:t> Gmail, Outlook, or QQ Email.</a:t>
            </a:r>
            <a:endParaRPr kumimoji="1" lang="en-US" altLang="zh-CN" dirty="0">
              <a:solidFill>
                <a:schemeClr val="dk1"/>
              </a:solidFill>
            </a:endParaRPr>
          </a:p>
          <a:p>
            <a:r>
              <a:rPr kumimoji="1" lang="en-US" altLang="zh-CN" dirty="0">
                <a:solidFill>
                  <a:schemeClr val="dk1"/>
                </a:solidFill>
              </a:rPr>
              <a:t>You have to be careful about Email phishing attacks.</a:t>
            </a:r>
            <a:endParaRPr kumimoji="1" lang="en-US" altLang="zh-CN" dirty="0">
              <a:solidFill>
                <a:schemeClr val="dk1"/>
              </a:solidFill>
            </a:endParaRPr>
          </a:p>
          <a:p>
            <a:r>
              <a:rPr kumimoji="1" lang="en-US" altLang="zh-CN" dirty="0">
                <a:solidFill>
                  <a:schemeClr val="dk1"/>
                </a:solidFill>
              </a:rPr>
              <a:t>You don't need to deal with every single Email, especially the embedded links and attachments, where Trojans may be hidden.</a:t>
            </a:r>
            <a:endParaRPr kumimoji="1" lang="en-US" altLang="zh-CN" dirty="0">
              <a:solidFill>
                <a:schemeClr val="dk1"/>
              </a:solidFill>
            </a:endParaRPr>
          </a:p>
          <a:p>
            <a:r>
              <a:rPr kumimoji="1" lang="en-US" altLang="zh-CN" dirty="0">
                <a:solidFill>
                  <a:schemeClr val="dk1"/>
                </a:solidFill>
              </a:rPr>
              <a:t>Two well-known privacy-friendly email services: ProtonMail and Tutanota.</a:t>
            </a:r>
            <a:endParaRPr kumimoji="1" lang="en-US" altLang="zh-CN" dirty="0">
              <a:solidFill>
                <a:schemeClr val="dk1"/>
              </a:solidFill>
            </a:endParaRPr>
          </a:p>
          <a:p>
            <a:r>
              <a:rPr kumimoji="1" lang="en-US" altLang="zh-CN" dirty="0">
                <a:solidFill>
                  <a:schemeClr val="dk1"/>
                </a:solidFill>
              </a:rPr>
              <a:t>My suggestion is to separate these private-friendly mailbox from daily usage, and only use them for services that requires special attention to privacy.</a:t>
            </a:r>
            <a:endParaRPr kumimoji="1" lang="en-US" altLang="zh-CN" dirty="0">
              <a:solidFill>
                <a:schemeClr val="dk1"/>
              </a:solidFill>
            </a:endParaRPr>
          </a:p>
          <a:p>
            <a:r>
              <a:rPr kumimoji="1" lang="en-US" altLang="zh-CN" dirty="0">
                <a:solidFill>
                  <a:schemeClr val="dk1"/>
                </a:solidFill>
              </a:rPr>
              <a:t>You also need to regularly use your free Email services to prevent yout accounts from being suspended due to long time inactivity.</a:t>
            </a:r>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Email</a:t>
            </a:r>
            <a:endParaRPr kumimoji="1" lang="en-US" altLang="zh-CN"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SIM card and mobile phone number are also very important basic identities in many cases, just like email.</a:t>
            </a:r>
            <a:endParaRPr kumimoji="1" lang="en-US" altLang="zh-CN" dirty="0">
              <a:solidFill>
                <a:schemeClr val="dk1"/>
              </a:solidFill>
            </a:endParaRPr>
          </a:p>
          <a:p>
            <a:r>
              <a:rPr kumimoji="1" lang="en-US" altLang="zh-CN" dirty="0">
                <a:solidFill>
                  <a:schemeClr val="dk1"/>
                </a:solidFill>
              </a:rPr>
              <a:t>Enable the SIM card password (PIN code), so every time when I turn on my phone or use my SIM card in a new device, I need to enter the correct password.</a:t>
            </a:r>
            <a:endParaRPr kumimoji="1" lang="en-US" altLang="zh-CN" dirty="0">
              <a:solidFill>
                <a:schemeClr val="dk1"/>
              </a:solidFill>
            </a:endParaRPr>
          </a:p>
          <a:p>
            <a:pPr lvl="1"/>
            <a:r>
              <a:rPr kumimoji="1" lang="en-US" altLang="zh-CN" dirty="0">
                <a:solidFill>
                  <a:schemeClr val="dk1"/>
                </a:solidFill>
              </a:rPr>
              <a:t>Don't forget this password, otherwise it will be very troublesome.</a:t>
            </a:r>
            <a:endParaRPr kumimoji="1" lang="en-US" altLang="zh-CN" dirty="0">
              <a:solidFill>
                <a:schemeClr val="dk1"/>
              </a:solidFill>
            </a:endParaRPr>
          </a:p>
          <a:p>
            <a:r>
              <a:rPr kumimoji="1" lang="en-US" altLang="zh-CN" dirty="0">
                <a:solidFill>
                  <a:schemeClr val="dk1"/>
                </a:solidFill>
              </a:rPr>
              <a:t>SIM Port Attack (SIM card transfer attack):</a:t>
            </a:r>
            <a:endParaRPr kumimoji="1" lang="en-US" altLang="zh-CN" dirty="0">
              <a:solidFill>
                <a:schemeClr val="dk1"/>
              </a:solidFill>
            </a:endParaRPr>
          </a:p>
          <a:p>
            <a:pPr lvl="1"/>
            <a:r>
              <a:rPr kumimoji="1" lang="en-US" altLang="zh-CN" i="1" dirty="0">
                <a:solidFill>
                  <a:srgbClr val="0070C0"/>
                </a:solidFill>
              </a:rPr>
              <a:t>https://medium.com/coinmonks/the-most-expensive-lesson-of-my-life-details-of-sim-port-hack-35de11517124</a:t>
            </a:r>
            <a:endParaRPr kumimoji="1" lang="en-US" altLang="zh-CN" i="1" dirty="0">
              <a:solidFill>
                <a:srgbClr val="0070C0"/>
              </a:solidFill>
            </a:endParaRPr>
          </a:p>
          <a:p>
            <a:pPr lvl="1"/>
            <a:endParaRPr kumimoji="1" lang="en-US" altLang="zh-CN" dirty="0">
              <a:solidFill>
                <a:schemeClr val="dk1"/>
              </a:solidFill>
            </a:endParaRPr>
          </a:p>
          <a:p>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SIM Card</a:t>
            </a:r>
            <a:endParaRPr kumimoji="1" lang="en-US" altLang="zh-CN" dirty="0">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PGP, short for Pretty Good Privacy, is a 30-year-old commercial encryption software now under the umbrella of Symantec.</a:t>
            </a:r>
            <a:endParaRPr kumimoji="1" lang="en-US" altLang="zh-CN" dirty="0">
              <a:solidFill>
                <a:schemeClr val="dk1"/>
              </a:solidFill>
            </a:endParaRPr>
          </a:p>
          <a:p>
            <a:r>
              <a:rPr kumimoji="1" lang="en-US" altLang="zh-CN" dirty="0">
                <a:solidFill>
                  <a:schemeClr val="dk1"/>
                </a:solidFill>
              </a:rPr>
              <a:t>OpenPGP is an encryption standard derived from PGP.</a:t>
            </a:r>
            <a:endParaRPr kumimoji="1" lang="en-US" altLang="zh-CN" dirty="0">
              <a:solidFill>
                <a:schemeClr val="dk1"/>
              </a:solidFill>
            </a:endParaRPr>
          </a:p>
          <a:p>
            <a:r>
              <a:rPr kumimoji="1" lang="en-US" altLang="zh-CN" dirty="0">
                <a:solidFill>
                  <a:schemeClr val="dk1"/>
                </a:solidFill>
              </a:rPr>
              <a:t>GPG, the full name is GnuPG, is an open source encryption software based on the OpenPGP standard.</a:t>
            </a:r>
            <a:endParaRPr kumimoji="1" lang="en-US" altLang="zh-CN" dirty="0">
              <a:solidFill>
                <a:schemeClr val="dk1"/>
              </a:solidFill>
            </a:endParaRPr>
          </a:p>
          <a:p>
            <a:r>
              <a:rPr kumimoji="1" lang="en-US" altLang="zh-CN" dirty="0">
                <a:solidFill>
                  <a:schemeClr val="dk1"/>
                </a:solidFill>
              </a:rPr>
              <a:t>In security encryption, don't try to reinvent the wheel; GPG, if used in a correct way, can improve security level significantly!</a:t>
            </a:r>
            <a:endParaRPr kumimoji="1" lang="en-US" altLang="zh-CN" dirty="0">
              <a:solidFill>
                <a:schemeClr val="dk1"/>
              </a:solidFill>
            </a:endParaRPr>
          </a:p>
          <a:p>
            <a:pPr lvl="1"/>
            <a:r>
              <a:rPr kumimoji="1" lang="en-US" altLang="zh-CN" dirty="0">
                <a:solidFill>
                  <a:schemeClr val="dk1"/>
                </a:solidFill>
              </a:rPr>
              <a:t>GPG Suite </a:t>
            </a:r>
            <a:r>
              <a:rPr kumimoji="1" lang="en-US" altLang="zh-CN" i="1" dirty="0">
                <a:solidFill>
                  <a:srgbClr val="0070C0"/>
                </a:solidFill>
              </a:rPr>
              <a:t>https://gpgtools.org/</a:t>
            </a:r>
            <a:endParaRPr kumimoji="1" lang="en-US" altLang="zh-CN" dirty="0">
              <a:solidFill>
                <a:schemeClr val="dk1"/>
              </a:solidFill>
            </a:endParaRPr>
          </a:p>
          <a:p>
            <a:pPr lvl="1"/>
            <a:r>
              <a:rPr kumimoji="1" lang="en-US" altLang="zh-CN" dirty="0">
                <a:solidFill>
                  <a:schemeClr val="dk1"/>
                </a:solidFill>
              </a:rPr>
              <a:t>Gpg4win </a:t>
            </a:r>
            <a:r>
              <a:rPr kumimoji="1" lang="en-US" altLang="zh-CN" i="1" dirty="0">
                <a:solidFill>
                  <a:srgbClr val="0070C0"/>
                </a:solidFill>
              </a:rPr>
              <a:t>https://www.gpg4win.org/</a:t>
            </a:r>
            <a:endParaRPr kumimoji="1" lang="en-US" altLang="zh-CN" dirty="0">
              <a:solidFill>
                <a:schemeClr val="dk1"/>
              </a:solidFill>
            </a:endParaRPr>
          </a:p>
          <a:p>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GPG</a:t>
            </a:r>
            <a:endParaRPr kumimoji="1" lang="en-US" altLang="zh-CN" dirty="0">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a:bodyPr>
          <a:lstStyle/>
          <a:p>
            <a:r>
              <a:rPr kumimoji="1" lang="en-US" altLang="zh-CN" dirty="0">
                <a:solidFill>
                  <a:schemeClr val="dk1"/>
                </a:solidFill>
              </a:rPr>
              <a:t>The core value behind the security principle of segregation, is the zero trust mindset.</a:t>
            </a:r>
            <a:endParaRPr kumimoji="1" lang="en-US" altLang="zh-CN" dirty="0">
              <a:solidFill>
                <a:schemeClr val="dk1"/>
              </a:solidFill>
            </a:endParaRPr>
          </a:p>
          <a:p>
            <a:pPr lvl="1"/>
            <a:r>
              <a:rPr kumimoji="1" lang="en-US" altLang="zh-CN" dirty="0">
                <a:solidFill>
                  <a:schemeClr val="dk1"/>
                </a:solidFill>
              </a:rPr>
              <a:t>If your password security practice is good, when one of your accounts gets hacked, the same password will not compromise other accounts.</a:t>
            </a:r>
            <a:endParaRPr kumimoji="1" lang="en-US" altLang="zh-CN" dirty="0">
              <a:solidFill>
                <a:schemeClr val="dk1"/>
              </a:solidFill>
            </a:endParaRPr>
          </a:p>
          <a:p>
            <a:pPr lvl="1"/>
            <a:r>
              <a:rPr kumimoji="1" lang="en-US" altLang="zh-CN" dirty="0">
                <a:solidFill>
                  <a:schemeClr val="dk1"/>
                </a:solidFill>
              </a:rPr>
              <a:t>If your cryptocurrency is not stored under one set of mnemonic phrase, you will not lose everything if you ever step into a trap.</a:t>
            </a:r>
            <a:endParaRPr kumimoji="1" lang="en-US" altLang="zh-CN" dirty="0">
              <a:solidFill>
                <a:schemeClr val="dk1"/>
              </a:solidFill>
            </a:endParaRPr>
          </a:p>
          <a:p>
            <a:pPr lvl="1"/>
            <a:r>
              <a:rPr kumimoji="1" lang="en-US" altLang="zh-CN" dirty="0">
                <a:solidFill>
                  <a:schemeClr val="dk1"/>
                </a:solidFill>
              </a:rPr>
              <a:t>If your computer is infected, luckily this is just a computer used for casual activities, and there is nothing important in there. So you do not have to panic, as reinstalling the computer would solve most of the problems. If you are good at using virtual machines, things are even better, as you can just restore the snapshot. Good virtual machine tools are: VMware, Parallels.</a:t>
            </a:r>
            <a:endParaRPr kumimoji="1" lang="en-US" altLang="zh-CN" dirty="0">
              <a:solidFill>
                <a:schemeClr val="dk1"/>
              </a:solidFill>
            </a:endParaRPr>
          </a:p>
          <a:p>
            <a:r>
              <a:rPr kumimoji="1" lang="en-US" altLang="zh-CN" dirty="0">
                <a:solidFill>
                  <a:schemeClr val="dk1"/>
                </a:solidFill>
              </a:rPr>
              <a:t>To summarize, you can have at least two accounts, two tools, two devices, etc. It is not impossible to completely create an independent virtual identity after you are familiar with it.</a:t>
            </a:r>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Segregation</a:t>
            </a:r>
            <a:endParaRPr kumimoji="1" lang="en-US" altLang="zh-CN" dirty="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[Create Wallet]</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rPr>
              <a:t>The core of the wallet is the </a:t>
            </a:r>
            <a:r>
              <a:rPr lang="en-US" altLang="zh-CN">
                <a:solidFill>
                  <a:schemeClr val="dk1"/>
                </a:solidFill>
              </a:rPr>
              <a:t>P</a:t>
            </a:r>
            <a:r>
              <a:rPr lang="zh-CN" altLang="en-US">
                <a:solidFill>
                  <a:schemeClr val="dk1"/>
                </a:solidFill>
              </a:rPr>
              <a:t>rivate </a:t>
            </a:r>
            <a:r>
              <a:rPr lang="en-US" altLang="zh-CN">
                <a:solidFill>
                  <a:schemeClr val="dk1"/>
                </a:solidFill>
              </a:rPr>
              <a:t>K</a:t>
            </a:r>
            <a:r>
              <a:rPr lang="zh-CN" altLang="en-US">
                <a:solidFill>
                  <a:schemeClr val="dk1"/>
                </a:solidFill>
              </a:rPr>
              <a:t>ey (or </a:t>
            </a:r>
            <a:r>
              <a:rPr lang="en-US" altLang="zh-CN">
                <a:solidFill>
                  <a:schemeClr val="dk1"/>
                </a:solidFill>
              </a:rPr>
              <a:t>Mnemonic P</a:t>
            </a:r>
            <a:r>
              <a:rPr lang="zh-CN" altLang="en-US">
                <a:solidFill>
                  <a:schemeClr val="dk1"/>
                </a:solidFill>
              </a:rPr>
              <a:t>h</a:t>
            </a:r>
            <a:r>
              <a:rPr lang="en-US" altLang="zh-CN">
                <a:solidFill>
                  <a:schemeClr val="dk1"/>
                </a:solidFill>
              </a:rPr>
              <a:t>r</a:t>
            </a:r>
            <a:r>
              <a:rPr lang="zh-CN" altLang="en-US">
                <a:solidFill>
                  <a:schemeClr val="dk1"/>
                </a:solidFill>
              </a:rPr>
              <a:t>ase).</a:t>
            </a:r>
            <a:endParaRPr lang="zh-CN" altLang="en-US">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Background</a:t>
            </a:r>
            <a:endParaRPr kumimoji="1" lang="en-US" altLang="zh-CN" dirty="0">
              <a:solidFill>
                <a:schemeClr val="dk1"/>
              </a:solidFill>
            </a:endParaRPr>
          </a:p>
          <a:p>
            <a:pPr lvl="1"/>
            <a:r>
              <a:rPr kumimoji="1" lang="en-US" altLang="zh-CN" sz="2000" dirty="0">
                <a:solidFill>
                  <a:schemeClr val="dk1"/>
                </a:solidFill>
              </a:rPr>
              <a:t>Know it first:)</a:t>
            </a:r>
            <a:endParaRPr kumimoji="1" lang="en-US" altLang="zh-CN" dirty="0">
              <a:solidFill>
                <a:schemeClr val="dk1"/>
              </a:solidFill>
            </a:endParaRPr>
          </a:p>
          <a:p>
            <a:pPr lvl="1"/>
            <a:r>
              <a:rPr kumimoji="1" lang="en-US" altLang="zh-CN" sz="2000" dirty="0">
                <a:solidFill>
                  <a:schemeClr val="dk1"/>
                </a:solidFill>
              </a:rPr>
              <a:t>Hacked statistics</a:t>
            </a:r>
            <a:endParaRPr kumimoji="1" lang="en-US" altLang="zh-CN" sz="2000" dirty="0">
              <a:solidFill>
                <a:schemeClr val="dk1"/>
              </a:solidFill>
            </a:endParaRPr>
          </a:p>
          <a:p>
            <a:pPr lvl="1"/>
            <a:r>
              <a:rPr kumimoji="1" lang="en-US" altLang="zh-CN" dirty="0">
                <a:solidFill>
                  <a:schemeClr val="dk1"/>
                </a:solidFill>
              </a:rPr>
              <a:t>Some classic cases</a:t>
            </a:r>
            <a:endParaRPr kumimoji="1" lang="en-US" altLang="zh-CN" dirty="0">
              <a:solidFill>
                <a:schemeClr val="dk1"/>
              </a:solidFill>
            </a:endParaRPr>
          </a:p>
          <a:p>
            <a:r>
              <a:rPr kumimoji="1" lang="en-US" altLang="zh-CN" dirty="0">
                <a:solidFill>
                  <a:schemeClr val="dk1"/>
                </a:solidFill>
              </a:rPr>
              <a:t>Protection Guide</a:t>
            </a:r>
            <a:endParaRPr kumimoji="1" lang="en-US" altLang="zh-CN" dirty="0">
              <a:solidFill>
                <a:schemeClr val="dk1"/>
              </a:solidFill>
            </a:endParaRPr>
          </a:p>
          <a:p>
            <a:pPr lvl="1"/>
            <a:r>
              <a:rPr kumimoji="1" lang="en-US" altLang="zh-CN" sz="2000" dirty="0">
                <a:solidFill>
                  <a:schemeClr val="dk1"/>
                </a:solidFill>
              </a:rPr>
              <a:t>Base</a:t>
            </a:r>
            <a:endParaRPr kumimoji="1" lang="en-US" altLang="zh-CN" sz="2000" dirty="0">
              <a:solidFill>
                <a:schemeClr val="dk1"/>
              </a:solidFill>
            </a:endParaRPr>
          </a:p>
          <a:p>
            <a:pPr lvl="1"/>
            <a:r>
              <a:rPr kumimoji="1" lang="en-US" altLang="zh-CN" sz="2000" dirty="0">
                <a:solidFill>
                  <a:schemeClr val="dk1"/>
                </a:solidFill>
              </a:rPr>
              <a:t>Create Wallet</a:t>
            </a:r>
            <a:endParaRPr kumimoji="1" lang="en-US" altLang="zh-CN" sz="2000" dirty="0">
              <a:solidFill>
                <a:schemeClr val="dk1"/>
              </a:solidFill>
            </a:endParaRPr>
          </a:p>
          <a:p>
            <a:pPr lvl="1"/>
            <a:r>
              <a:rPr kumimoji="1" lang="en-US" altLang="zh-CN" sz="2000" dirty="0">
                <a:solidFill>
                  <a:schemeClr val="dk1"/>
                </a:solidFill>
              </a:rPr>
              <a:t>Backup Wallet</a:t>
            </a:r>
            <a:endParaRPr kumimoji="1" lang="en-US" altLang="zh-CN" sz="2000" dirty="0">
              <a:solidFill>
                <a:schemeClr val="dk1"/>
              </a:solidFill>
            </a:endParaRPr>
          </a:p>
          <a:p>
            <a:pPr lvl="1"/>
            <a:r>
              <a:rPr kumimoji="1" lang="en-US" altLang="zh-CN" sz="2000" dirty="0">
                <a:solidFill>
                  <a:schemeClr val="dk1"/>
                </a:solidFill>
              </a:rPr>
              <a:t>Use Wallet</a:t>
            </a:r>
            <a:endParaRPr kumimoji="1" lang="en-US" altLang="zh-CN" dirty="0">
              <a:solidFill>
                <a:schemeClr val="dk1"/>
              </a:solidFill>
            </a:endParaRPr>
          </a:p>
          <a:p>
            <a:r>
              <a:rPr kumimoji="1" lang="en-US" altLang="zh-CN" dirty="0">
                <a:solidFill>
                  <a:schemeClr val="dk1"/>
                </a:solidFill>
              </a:rPr>
              <a:t>Q&amp;A</a:t>
            </a:r>
            <a:endParaRPr kumimoji="1" lang="en-US" altLang="zh-CN"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Outline</a:t>
            </a:r>
            <a:endParaRPr kumimoji="1" lang="en-US" altLang="zh-CN" dirty="0">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Many people cannot find the real official website, or the right application market, and eventually install a fake wallet.</a:t>
            </a:r>
            <a:endParaRPr kumimoji="1" lang="en-US" altLang="zh-CN" dirty="0">
              <a:solidFill>
                <a:schemeClr val="dk1"/>
              </a:solidFill>
            </a:endParaRPr>
          </a:p>
          <a:p>
            <a:r>
              <a:rPr kumimoji="1" lang="en-US" altLang="zh-CN" dirty="0">
                <a:solidFill>
                  <a:schemeClr val="dk1"/>
                </a:solidFill>
              </a:rPr>
              <a:t>Many people do not know how to identify whether the downloaded application has been tampered or not.</a:t>
            </a:r>
            <a:endParaRPr kumimoji="1" lang="en-US" altLang="zh-CN" dirty="0">
              <a:solidFill>
                <a:schemeClr val="dk1"/>
              </a:solidFill>
            </a:endParaRPr>
          </a:p>
          <a:p>
            <a:r>
              <a:rPr kumimoji="1" lang="en-US" altLang="zh-CN" dirty="0">
                <a:solidFill>
                  <a:schemeClr val="dk1"/>
                </a:solidFill>
              </a:rPr>
              <a:t>To solve the first problem above:</a:t>
            </a:r>
            <a:endParaRPr kumimoji="1" lang="en-US" altLang="zh-CN" dirty="0">
              <a:solidFill>
                <a:schemeClr val="dk1"/>
              </a:solidFill>
            </a:endParaRPr>
          </a:p>
          <a:p>
            <a:pPr lvl="1"/>
            <a:r>
              <a:rPr kumimoji="1" lang="zh-CN" altLang="en-US" dirty="0">
                <a:solidFill>
                  <a:schemeClr val="dk1"/>
                </a:solidFill>
                <a:ea typeface="宋体" panose="02010600030101010101" pitchFamily="2" charset="-122"/>
              </a:rPr>
              <a:t>using Google</a:t>
            </a:r>
            <a:endParaRPr kumimoji="1" lang="zh-CN" altLang="en-US" dirty="0">
              <a:solidFill>
                <a:schemeClr val="dk1"/>
              </a:solidFill>
              <a:ea typeface="宋体" panose="02010600030101010101" pitchFamily="2" charset="-122"/>
            </a:endParaRPr>
          </a:p>
          <a:p>
            <a:pPr lvl="1"/>
            <a:r>
              <a:rPr kumimoji="1" lang="zh-CN" altLang="en-US" dirty="0">
                <a:solidFill>
                  <a:schemeClr val="dk1"/>
                </a:solidFill>
                <a:ea typeface="宋体" panose="02010600030101010101" pitchFamily="2" charset="-122"/>
              </a:rPr>
              <a:t>using well-known official websites, </a:t>
            </a:r>
            <a:r>
              <a:rPr kumimoji="1" lang="en-US" altLang="zh-CN" dirty="0">
                <a:solidFill>
                  <a:schemeClr val="dk1"/>
                </a:solidFill>
                <a:sym typeface="+mn-ea"/>
              </a:rPr>
              <a:t>e.g.,</a:t>
            </a:r>
            <a:r>
              <a:rPr kumimoji="1" lang="zh-CN" altLang="en-US" dirty="0">
                <a:solidFill>
                  <a:schemeClr val="dk1"/>
                </a:solidFill>
                <a:ea typeface="宋体" panose="02010600030101010101" pitchFamily="2" charset="-122"/>
              </a:rPr>
              <a:t> CoinMarketCap</a:t>
            </a:r>
            <a:endParaRPr kumimoji="1" lang="zh-CN" altLang="en-US" dirty="0">
              <a:solidFill>
                <a:schemeClr val="dk1"/>
              </a:solidFill>
              <a:ea typeface="宋体" panose="02010600030101010101" pitchFamily="2" charset="-122"/>
            </a:endParaRPr>
          </a:p>
          <a:p>
            <a:pPr lvl="1"/>
            <a:r>
              <a:rPr kumimoji="1" lang="zh-CN" altLang="en-US" dirty="0">
                <a:solidFill>
                  <a:schemeClr val="dk1"/>
                </a:solidFill>
                <a:ea typeface="宋体" panose="02010600030101010101" pitchFamily="2" charset="-122"/>
              </a:rPr>
              <a:t>asking trusted people and friends</a:t>
            </a:r>
            <a:endParaRPr kumimoji="1" lang="zh-CN" altLang="en-US" dirty="0">
              <a:solidFill>
                <a:schemeClr val="dk1"/>
              </a:solidFill>
              <a:ea typeface="宋体" panose="02010600030101010101" pitchFamily="2" charset="-122"/>
            </a:endParaRPr>
          </a:p>
          <a:p>
            <a:r>
              <a:rPr kumimoji="1" lang="zh-CN" altLang="en-US" dirty="0">
                <a:solidFill>
                  <a:schemeClr val="dk1"/>
                </a:solidFill>
                <a:ea typeface="宋体" panose="02010600030101010101" pitchFamily="2" charset="-122"/>
              </a:rPr>
              <a:t>You can cross-reference the information obtained from these different sources, and ultimately there is only one truth:)</a:t>
            </a:r>
            <a:endParaRPr kumimoji="1" lang="zh-CN" altLang="en-US" dirty="0">
              <a:solidFill>
                <a:schemeClr val="dk1"/>
              </a:solidFill>
              <a:ea typeface="宋体" panose="02010600030101010101" pitchFamily="2" charset="-122"/>
            </a:endParaRPr>
          </a:p>
          <a:p>
            <a:endParaRPr kumimoji="1" lang="zh-CN" altLang="en-US" dirty="0">
              <a:solidFill>
                <a:schemeClr val="dk1"/>
              </a:solidFill>
              <a:ea typeface="宋体" panose="02010600030101010101" pitchFamily="2" charset="-122"/>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[Download]</a:t>
            </a:r>
            <a:endParaRPr kumimoji="1" lang="en-US" altLang="zh-CN" dirty="0">
              <a:solidFill>
                <a:schemeClr val="accen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Hash checks: </a:t>
            </a:r>
            <a:r>
              <a:rPr kumimoji="1" lang="en-US" altLang="zh-CN" sz="2400" dirty="0">
                <a:solidFill>
                  <a:schemeClr val="dk1"/>
                </a:solidFill>
                <a:sym typeface="+mn-ea"/>
              </a:rPr>
              <a:t>e.g.,</a:t>
            </a:r>
            <a:r>
              <a:rPr kumimoji="1" lang="en-US" altLang="zh-CN" sz="2400" dirty="0">
                <a:solidFill>
                  <a:schemeClr val="dk1"/>
                </a:solidFill>
              </a:rPr>
              <a:t> MD5, SHA256, etc. MD5 works for most cases, but there is still a tiny risk of hash collision, so we generally choose SHA256, which is safe enough.</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GPG signature verification: this method is also very popular. It is highly recommended to master GPG tools, commands, and methods. Although this method is a bit difficult for newcomers, you will find it very useful once you get familiar with it. two GPG tools:</a:t>
            </a:r>
            <a:endParaRPr kumimoji="1" lang="en-US" altLang="zh-CN" sz="2400" dirty="0">
              <a:solidFill>
                <a:schemeClr val="dk1"/>
              </a:solidFill>
            </a:endParaRPr>
          </a:p>
          <a:p>
            <a:pPr lvl="2" algn="l">
              <a:spcBef>
                <a:spcPts val="1000"/>
              </a:spcBef>
              <a:buClrTx/>
              <a:buSzTx/>
            </a:pPr>
            <a:r>
              <a:rPr kumimoji="1" lang="en-US" altLang="zh-CN" dirty="0">
                <a:solidFill>
                  <a:schemeClr val="dk1"/>
                </a:solidFill>
              </a:rPr>
              <a:t>GPG Suite, for MacOS.</a:t>
            </a:r>
            <a:endParaRPr kumimoji="1" lang="en-US" altLang="zh-CN" dirty="0">
              <a:solidFill>
                <a:schemeClr val="dk1"/>
              </a:solidFill>
            </a:endParaRPr>
          </a:p>
          <a:p>
            <a:pPr lvl="2" algn="l">
              <a:spcBef>
                <a:spcPts val="1000"/>
              </a:spcBef>
              <a:buClrTx/>
              <a:buSzTx/>
            </a:pPr>
            <a:r>
              <a:rPr kumimoji="1" lang="en-US" altLang="zh-CN" dirty="0">
                <a:solidFill>
                  <a:schemeClr val="dk1"/>
                </a:solidFill>
              </a:rPr>
              <a:t>Gpg4win, for Windows.</a:t>
            </a:r>
            <a:endParaRPr kumimoji="1" lang="en-US" altLang="zh-CN" dirty="0">
              <a:solidFill>
                <a:schemeClr val="dk1"/>
              </a:solidFill>
            </a:endParaRPr>
          </a:p>
          <a:p>
            <a:endParaRPr kumimoji="1" lang="en-US" altLang="zh-CN" dirty="0">
              <a:solidFill>
                <a:schemeClr val="dk1"/>
              </a:solidFill>
            </a:endParaRPr>
          </a:p>
          <a:p>
            <a:r>
              <a:rPr kumimoji="1" lang="en-US" altLang="zh-CN" sz="2000" dirty="0">
                <a:solidFill>
                  <a:schemeClr val="dk1"/>
                </a:solidFill>
              </a:rPr>
              <a:t>More: </a:t>
            </a:r>
            <a:r>
              <a:rPr kumimoji="1" lang="en-US" altLang="zh-CN" sz="2000" i="1" dirty="0">
                <a:solidFill>
                  <a:srgbClr val="0070C0"/>
                </a:solidFill>
              </a:rPr>
              <a:t>https://sparrowwallet.com/download/</a:t>
            </a:r>
            <a:endParaRPr kumimoji="1" lang="en-US" altLang="zh-CN" sz="2000" i="1" dirty="0">
              <a:solidFill>
                <a:srgbClr val="0070C0"/>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[Download] PC Wallet</a:t>
            </a:r>
            <a:endParaRPr kumimoji="1" lang="en-US" altLang="zh-CN" dirty="0">
              <a:solidFill>
                <a:schemeClr val="accen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You have to pay attention to is the download number and rating in the Chrome web store.</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MetaMask, for example, has more than 10 million downloads and more than 2,000 ratings (though the overall rating is not high).</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And double check from the real official website of MetaMask:)</a:t>
            </a:r>
            <a:endParaRPr kumimoji="1" lang="en-US" altLang="zh-CN" sz="2400" dirty="0">
              <a:solidFill>
                <a:schemeClr val="dk1"/>
              </a:solidFill>
            </a:endParaRPr>
          </a:p>
        </p:txBody>
      </p:sp>
      <p:sp>
        <p:nvSpPr>
          <p:cNvPr id="3" name="文本占位符 2"/>
          <p:cNvSpPr>
            <a:spLocks noGrp="1"/>
          </p:cNvSpPr>
          <p:nvPr>
            <p:ph type="body" sz="quarter" idx="12"/>
          </p:nvPr>
        </p:nvSpPr>
        <p:spPr>
          <a:xfrm>
            <a:off x="1016635" y="814705"/>
            <a:ext cx="6390005" cy="498475"/>
          </a:xfrm>
        </p:spPr>
        <p:txBody>
          <a:bodyPr>
            <a:normAutofit fontScale="92500"/>
          </a:bodyPr>
          <a:lstStyle/>
          <a:p>
            <a:r>
              <a:rPr kumimoji="1" lang="en-US" altLang="zh-CN" dirty="0">
                <a:solidFill>
                  <a:schemeClr val="accent1"/>
                </a:solidFill>
              </a:rPr>
              <a:t>Risks of [Download] Browser Extension Wallet</a:t>
            </a:r>
            <a:endParaRPr kumimoji="1" lang="en-US" altLang="zh-CN" dirty="0">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It is similar to the browser extension wallet.</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Follow the real official website to download the right App.</a:t>
            </a:r>
            <a:endParaRPr kumimoji="1" lang="en-US" altLang="zh-CN" sz="2400" dirty="0">
              <a:solidFill>
                <a:schemeClr val="dk1"/>
              </a:solidFill>
            </a:endParaRPr>
          </a:p>
        </p:txBody>
      </p:sp>
      <p:sp>
        <p:nvSpPr>
          <p:cNvPr id="3" name="文本占位符 2"/>
          <p:cNvSpPr>
            <a:spLocks noGrp="1"/>
          </p:cNvSpPr>
          <p:nvPr>
            <p:ph type="body" sz="quarter" idx="12"/>
          </p:nvPr>
        </p:nvSpPr>
        <p:spPr>
          <a:xfrm>
            <a:off x="1016635" y="814705"/>
            <a:ext cx="5314950" cy="498475"/>
          </a:xfrm>
        </p:spPr>
        <p:txBody>
          <a:bodyPr>
            <a:normAutofit/>
          </a:bodyPr>
          <a:lstStyle/>
          <a:p>
            <a:r>
              <a:rPr kumimoji="1" lang="en-US" altLang="zh-CN" dirty="0">
                <a:solidFill>
                  <a:schemeClr val="accent1"/>
                </a:solidFill>
              </a:rPr>
              <a:t>Risks of [Download] Mobile Wallet</a:t>
            </a:r>
            <a:endParaRPr kumimoji="1" lang="en-US" altLang="zh-CN" dirty="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Buy it from the official website.</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Do not buy them from other online stores.</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Pay attention to whether the wallet is intact.</a:t>
            </a:r>
            <a:endParaRPr kumimoji="1" lang="en-US" altLang="zh-CN" sz="2400" dirty="0">
              <a:solidFill>
                <a:schemeClr val="dk1"/>
              </a:solidFill>
            </a:endParaRPr>
          </a:p>
          <a:p>
            <a:pPr marL="228600" lvl="1" algn="l">
              <a:spcBef>
                <a:spcPts val="1000"/>
              </a:spcBef>
              <a:buClrTx/>
              <a:buSzTx/>
            </a:pPr>
            <a:r>
              <a:rPr kumimoji="1" lang="en-US" altLang="zh-CN" sz="2400" dirty="0">
                <a:solidFill>
                  <a:schemeClr val="dk1"/>
                </a:solidFill>
              </a:rPr>
              <a:t>Create the mnemonic phrase and wallet address at least three times from scratch. And make sure that they are not repeated.</a:t>
            </a:r>
            <a:endParaRPr kumimoji="1" lang="en-US" altLang="zh-CN" sz="2400" dirty="0">
              <a:solidFill>
                <a:schemeClr val="dk1"/>
              </a:solidFill>
            </a:endParaRPr>
          </a:p>
        </p:txBody>
      </p:sp>
      <p:sp>
        <p:nvSpPr>
          <p:cNvPr id="3" name="文本占位符 2"/>
          <p:cNvSpPr>
            <a:spLocks noGrp="1"/>
          </p:cNvSpPr>
          <p:nvPr>
            <p:ph type="body" sz="quarter" idx="12"/>
          </p:nvPr>
        </p:nvSpPr>
        <p:spPr>
          <a:xfrm>
            <a:off x="1016634" y="814705"/>
            <a:ext cx="5680727" cy="498475"/>
          </a:xfrm>
        </p:spPr>
        <p:txBody>
          <a:bodyPr>
            <a:noAutofit/>
          </a:bodyPr>
          <a:lstStyle/>
          <a:p>
            <a:pPr algn="l">
              <a:buClrTx/>
              <a:buSzTx/>
            </a:pPr>
            <a:r>
              <a:rPr kumimoji="1" lang="en-US" altLang="zh-CN" sz="2400" dirty="0">
                <a:solidFill>
                  <a:schemeClr val="accent1"/>
                </a:solidFill>
              </a:rPr>
              <a:t>Risks of [Download] Hardware Wallet</a:t>
            </a:r>
            <a:endParaRPr kumimoji="1" lang="en-US" altLang="zh-CN" sz="2400" dirty="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It is common to see 12/15/18/21/24 words.</a:t>
            </a:r>
            <a:endParaRPr kumimoji="1" lang="en-US" altLang="zh-CN" dirty="0">
              <a:solidFill>
                <a:schemeClr val="dk1"/>
              </a:solidFill>
            </a:endParaRPr>
          </a:p>
          <a:p>
            <a:pPr lvl="1"/>
            <a:r>
              <a:rPr kumimoji="1" lang="en-US" altLang="zh-CN" i="1" dirty="0">
                <a:solidFill>
                  <a:srgbClr val="0070C0"/>
                </a:solidFill>
                <a:sym typeface="+mn-ea"/>
              </a:rPr>
              <a:t>https://github.com/bitcoin/bips/blob/master/bip-0039/bip-0039-wordlists.md</a:t>
            </a:r>
            <a:endParaRPr kumimoji="1" lang="en-US" altLang="zh-CN" dirty="0">
              <a:solidFill>
                <a:schemeClr val="dk1"/>
              </a:solidFill>
            </a:endParaRPr>
          </a:p>
          <a:p>
            <a:r>
              <a:rPr kumimoji="1" lang="en-US" altLang="zh-CN" dirty="0">
                <a:solidFill>
                  <a:schemeClr val="dk1"/>
                </a:solidFill>
              </a:rPr>
              <a:t>At present, 12-word is popular and secure enough.</a:t>
            </a:r>
            <a:endParaRPr kumimoji="1" lang="en-US" altLang="zh-CN" dirty="0">
              <a:solidFill>
                <a:schemeClr val="dk1"/>
              </a:solidFill>
            </a:endParaRPr>
          </a:p>
          <a:p>
            <a:r>
              <a:rPr kumimoji="1" lang="en-US" altLang="zh-CN" dirty="0">
                <a:solidFill>
                  <a:schemeClr val="dk1"/>
                </a:solidFill>
              </a:rPr>
              <a:t>Whether need online?</a:t>
            </a:r>
            <a:endParaRPr kumimoji="1" lang="en-US" altLang="zh-CN" dirty="0">
              <a:solidFill>
                <a:schemeClr val="dk1"/>
              </a:solidFill>
            </a:endParaRPr>
          </a:p>
          <a:p>
            <a:r>
              <a:rPr kumimoji="1" lang="en-US" altLang="zh-CN" dirty="0">
                <a:solidFill>
                  <a:schemeClr val="dk1"/>
                </a:solidFill>
              </a:rPr>
              <a:t>Try many times to see if the generated seeds are random.</a:t>
            </a:r>
            <a:endParaRPr kumimoji="1" lang="en-US" altLang="zh-CN" dirty="0">
              <a:solidFill>
                <a:schemeClr val="dk1"/>
              </a:solidFill>
            </a:endParaRPr>
          </a:p>
          <a:p>
            <a:r>
              <a:rPr kumimoji="1" lang="en-US" altLang="zh-CN" dirty="0">
                <a:solidFill>
                  <a:schemeClr val="dk1"/>
                </a:solidFill>
              </a:rPr>
              <a:t>Environment is safe(no others or cameras behind of you).</a:t>
            </a:r>
            <a:endParaRPr kumimoji="1" lang="en-US" altLang="zh-CN" dirty="0">
              <a:solidFill>
                <a:schemeClr val="dk1"/>
              </a:solidFill>
            </a:endParaRPr>
          </a:p>
          <a:p>
            <a:endParaRPr kumimoji="1" lang="en-US" altLang="zh-CN" dirty="0">
              <a:solidFill>
                <a:schemeClr val="dk1"/>
              </a:solidFill>
            </a:endParaRPr>
          </a:p>
          <a:p>
            <a:endParaRPr kumimoji="1" lang="en-US" altLang="zh-CN"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[Mnemonic Phrase]</a:t>
            </a:r>
            <a:endParaRPr kumimoji="1" lang="en-US" altLang="zh-CN" dirty="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[Backup Wallet]</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sym typeface="+mn-ea"/>
              </a:rPr>
              <a:t>The core of the wallet is the </a:t>
            </a:r>
            <a:r>
              <a:rPr lang="en-US" altLang="zh-CN">
                <a:solidFill>
                  <a:schemeClr val="dk1"/>
                </a:solidFill>
                <a:sym typeface="+mn-ea"/>
              </a:rPr>
              <a:t>P</a:t>
            </a:r>
            <a:r>
              <a:rPr lang="zh-CN" altLang="en-US">
                <a:solidFill>
                  <a:schemeClr val="dk1"/>
                </a:solidFill>
                <a:sym typeface="+mn-ea"/>
              </a:rPr>
              <a:t>rivate </a:t>
            </a:r>
            <a:r>
              <a:rPr lang="en-US" altLang="zh-CN">
                <a:solidFill>
                  <a:schemeClr val="dk1"/>
                </a:solidFill>
                <a:sym typeface="+mn-ea"/>
              </a:rPr>
              <a:t>K</a:t>
            </a:r>
            <a:r>
              <a:rPr lang="zh-CN" altLang="en-US">
                <a:solidFill>
                  <a:schemeClr val="dk1"/>
                </a:solidFill>
                <a:sym typeface="+mn-ea"/>
              </a:rPr>
              <a:t>ey (or </a:t>
            </a:r>
            <a:r>
              <a:rPr lang="en-US" altLang="zh-CN">
                <a:solidFill>
                  <a:schemeClr val="dk1"/>
                </a:solidFill>
                <a:sym typeface="+mn-ea"/>
              </a:rPr>
              <a:t>Mnemonic P</a:t>
            </a:r>
            <a:r>
              <a:rPr lang="zh-CN" altLang="en-US">
                <a:solidFill>
                  <a:schemeClr val="dk1"/>
                </a:solidFill>
                <a:sym typeface="+mn-ea"/>
              </a:rPr>
              <a:t>h</a:t>
            </a:r>
            <a:r>
              <a:rPr lang="en-US" altLang="zh-CN">
                <a:solidFill>
                  <a:schemeClr val="dk1"/>
                </a:solidFill>
                <a:sym typeface="+mn-ea"/>
              </a:rPr>
              <a:t>r</a:t>
            </a:r>
            <a:r>
              <a:rPr lang="zh-CN" altLang="en-US">
                <a:solidFill>
                  <a:schemeClr val="dk1"/>
                </a:solidFill>
                <a:sym typeface="+mn-ea"/>
              </a:rPr>
              <a:t>ase).</a:t>
            </a:r>
            <a:endParaRPr lang="zh-CN" altLang="en-US">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Plain Text</a:t>
            </a:r>
            <a:endParaRPr kumimoji="1" lang="en-US" altLang="zh-CN" dirty="0">
              <a:solidFill>
                <a:schemeClr val="dk1"/>
              </a:solidFill>
            </a:endParaRPr>
          </a:p>
          <a:p>
            <a:r>
              <a:rPr kumimoji="1" lang="en-US" altLang="zh-CN" dirty="0">
                <a:solidFill>
                  <a:schemeClr val="dk1"/>
                </a:solidFill>
              </a:rPr>
              <a:t>With Password</a:t>
            </a:r>
            <a:endParaRPr kumimoji="1" lang="en-US" altLang="zh-CN" dirty="0">
              <a:solidFill>
                <a:schemeClr val="dk1"/>
              </a:solidFill>
            </a:endParaRPr>
          </a:p>
          <a:p>
            <a:r>
              <a:rPr kumimoji="1" lang="en-US" altLang="zh-CN" dirty="0">
                <a:solidFill>
                  <a:schemeClr val="dk1"/>
                </a:solidFill>
              </a:rPr>
              <a:t>Multi-signature</a:t>
            </a:r>
            <a:endParaRPr kumimoji="1" lang="en-US" altLang="zh-CN" dirty="0">
              <a:solidFill>
                <a:schemeClr val="dk1"/>
              </a:solidFill>
            </a:endParaRPr>
          </a:p>
          <a:p>
            <a:pPr lvl="1"/>
            <a:r>
              <a:rPr kumimoji="1" lang="en-US" altLang="zh-CN" dirty="0">
                <a:solidFill>
                  <a:schemeClr val="dk1"/>
                </a:solidFill>
              </a:rPr>
              <a:t>Gnosis Safe</a:t>
            </a:r>
            <a:endParaRPr kumimoji="1" lang="en-US" altLang="zh-CN" sz="2000" dirty="0">
              <a:solidFill>
                <a:schemeClr val="dk1"/>
              </a:solidFill>
            </a:endParaRPr>
          </a:p>
          <a:p>
            <a:pPr lvl="1"/>
            <a:r>
              <a:rPr kumimoji="1" lang="en-US" altLang="zh-CN" dirty="0">
                <a:solidFill>
                  <a:schemeClr val="dk1"/>
                </a:solidFill>
              </a:rPr>
              <a:t>MPC(Secure Multi-Party Computation): ZenGo, Safeheron, Fireblocks</a:t>
            </a:r>
            <a:endParaRPr kumimoji="1" lang="en-US" altLang="zh-CN" dirty="0">
              <a:solidFill>
                <a:schemeClr val="dk1"/>
              </a:solidFill>
            </a:endParaRPr>
          </a:p>
          <a:p>
            <a:r>
              <a:rPr kumimoji="1" lang="en-US" altLang="zh-CN" dirty="0">
                <a:solidFill>
                  <a:schemeClr val="dk1"/>
                </a:solidFill>
              </a:rPr>
              <a:t>Shamir's Secret Sharing, or SSS for short</a:t>
            </a:r>
            <a:endParaRPr kumimoji="1" lang="en-US" altLang="zh-CN" dirty="0">
              <a:solidFill>
                <a:schemeClr val="dk1"/>
              </a:solidFill>
            </a:endParaRPr>
          </a:p>
          <a:p>
            <a:pPr lvl="1"/>
            <a:r>
              <a:rPr kumimoji="1" lang="en-US" altLang="zh-CN" i="1" dirty="0">
                <a:solidFill>
                  <a:srgbClr val="0070C0"/>
                </a:solidFill>
              </a:rPr>
              <a:t>https://support.keyst.one/advanced-features/recovery-phrase/import-or-create-shamir-backup</a:t>
            </a:r>
            <a:endParaRPr kumimoji="1" lang="en-US" altLang="zh-CN" sz="2000" i="1" dirty="0">
              <a:solidFill>
                <a:srgbClr val="0070C0"/>
              </a:solidFill>
            </a:endParaRPr>
          </a:p>
          <a:p>
            <a:pPr lvl="1"/>
            <a:r>
              <a:rPr kumimoji="1" lang="en-US" altLang="zh-CN" i="1" dirty="0">
                <a:solidFill>
                  <a:srgbClr val="0070C0"/>
                </a:solidFill>
              </a:rPr>
              <a:t>https://wiki.trezor.io/Shamir_backup</a:t>
            </a:r>
            <a:endParaRPr kumimoji="1" lang="en-US" altLang="zh-CN" i="1" dirty="0">
              <a:solidFill>
                <a:srgbClr val="0070C0"/>
              </a:solidFill>
            </a:endParaRPr>
          </a:p>
          <a:p>
            <a:endParaRPr kumimoji="1" lang="en-US" altLang="zh-CN" i="1" dirty="0">
              <a:solidFill>
                <a:srgbClr val="0070C0"/>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Kinds of [Mnemonic Phrase]</a:t>
            </a:r>
            <a:endParaRPr kumimoji="1" lang="en-US" altLang="zh-CN" dirty="0">
              <a:solidFill>
                <a:schemeClr val="accent1"/>
              </a:solidFill>
            </a:endParaRPr>
          </a:p>
        </p:txBody>
      </p:sp>
      <p:sp>
        <p:nvSpPr>
          <p:cNvPr id="4" name="文本框 3"/>
          <p:cNvSpPr txBox="1"/>
          <p:nvPr/>
        </p:nvSpPr>
        <p:spPr>
          <a:xfrm>
            <a:off x="825500" y="5030470"/>
            <a:ext cx="7747635" cy="1476375"/>
          </a:xfrm>
          <a:prstGeom prst="rect">
            <a:avLst/>
          </a:prstGeom>
          <a:solidFill>
            <a:schemeClr val="accent1">
              <a:lumMod val="20000"/>
              <a:lumOff val="80000"/>
            </a:schemeClr>
          </a:solidFill>
        </p:spPr>
        <p:txBody>
          <a:bodyPr wrap="square" rtlCol="0" anchor="t">
            <a:spAutoFit/>
          </a:bodyPr>
          <a:lstStyle/>
          <a:p>
            <a:r>
              <a:rPr lang="en-US" altLang="zh-CN"/>
              <a:t>P</a:t>
            </a:r>
            <a:r>
              <a:rPr lang="zh-CN" altLang="en-US"/>
              <a:t>rivate key looks like:</a:t>
            </a:r>
            <a:endParaRPr lang="zh-CN" altLang="en-US"/>
          </a:p>
          <a:p>
            <a:r>
              <a:rPr lang="zh-CN" altLang="en-US" i="1"/>
              <a:t>0xa164d4767469de4faf09793ceea07d5a2f5d3cef7f6a9658916c581829ff5584</a:t>
            </a:r>
            <a:endParaRPr lang="zh-CN" altLang="en-US" i="1"/>
          </a:p>
          <a:p>
            <a:endParaRPr lang="zh-CN" altLang="en-US"/>
          </a:p>
          <a:p>
            <a:r>
              <a:rPr lang="en-US" altLang="zh-CN"/>
              <a:t>Mnemonic</a:t>
            </a:r>
            <a:r>
              <a:rPr lang="zh-CN" altLang="en-US"/>
              <a:t> ph</a:t>
            </a:r>
            <a:r>
              <a:rPr lang="en-US" altLang="zh-CN"/>
              <a:t>r</a:t>
            </a:r>
            <a:r>
              <a:rPr lang="zh-CN" altLang="en-US"/>
              <a:t>ase looks like:</a:t>
            </a:r>
            <a:endParaRPr lang="zh-CN" altLang="en-US"/>
          </a:p>
          <a:p>
            <a:r>
              <a:rPr lang="zh-CN" altLang="en-US" i="1"/>
              <a:t>cruel weekend spike point innocent dizzy alien use evoke shed adjust wrong</a:t>
            </a:r>
            <a:endParaRPr lang="zh-CN" altLang="en-US" i="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a:bodyPr>
          <a:lstStyle/>
          <a:p>
            <a:r>
              <a:rPr kumimoji="1" lang="en-US" altLang="zh-CN" dirty="0">
                <a:solidFill>
                  <a:schemeClr val="dk1"/>
                </a:solidFill>
              </a:rPr>
              <a:t>W</a:t>
            </a:r>
            <a:r>
              <a:rPr kumimoji="1" lang="zh-CN" altLang="en-US" dirty="0">
                <a:solidFill>
                  <a:schemeClr val="dk1"/>
                </a:solidFill>
              </a:rPr>
              <a:t>hen backing up wallets, we </a:t>
            </a:r>
            <a:r>
              <a:rPr kumimoji="1" lang="en-US" altLang="zh-CN" dirty="0">
                <a:solidFill>
                  <a:schemeClr val="dk1"/>
                </a:solidFill>
              </a:rPr>
              <a:t>need</a:t>
            </a:r>
            <a:r>
              <a:rPr kumimoji="1" lang="zh-CN" altLang="en-US" dirty="0">
                <a:solidFill>
                  <a:schemeClr val="dk1"/>
                </a:solidFill>
              </a:rPr>
              <a:t> assume that any step could be hacked</a:t>
            </a:r>
            <a:r>
              <a:rPr kumimoji="1" lang="en-US" altLang="zh-CN" dirty="0">
                <a:solidFill>
                  <a:schemeClr val="dk1"/>
                </a:solidFill>
              </a:rPr>
              <a:t>.</a:t>
            </a:r>
            <a:endParaRPr kumimoji="1" lang="zh-CN" altLang="en-US" dirty="0">
              <a:solidFill>
                <a:schemeClr val="dk1"/>
              </a:solidFill>
            </a:endParaRPr>
          </a:p>
          <a:p>
            <a:r>
              <a:rPr kumimoji="1" lang="zh-CN" altLang="en-US" dirty="0">
                <a:solidFill>
                  <a:schemeClr val="dk1"/>
                </a:solidFill>
              </a:rPr>
              <a:t>Keep in mind that there is no one other than yourself who can be fully trusted.</a:t>
            </a:r>
            <a:endParaRPr kumimoji="1" lang="zh-CN" altLang="en-US" dirty="0">
              <a:solidFill>
                <a:schemeClr val="dk1"/>
              </a:solidFill>
            </a:endParaRPr>
          </a:p>
          <a:p>
            <a:r>
              <a:rPr kumimoji="1" lang="en-US" altLang="zh-CN" dirty="0">
                <a:solidFill>
                  <a:schemeClr val="dk1"/>
                </a:solidFill>
              </a:rPr>
              <a:t>S</a:t>
            </a:r>
            <a:r>
              <a:rPr kumimoji="1" lang="zh-CN" altLang="en-US" dirty="0">
                <a:solidFill>
                  <a:schemeClr val="dk1"/>
                </a:solidFill>
              </a:rPr>
              <a:t>ometimes you can't even trust yourself, because your memories may fade away or misplaced.</a:t>
            </a:r>
            <a:endParaRPr kumimoji="1" lang="zh-CN" altLang="en-US" dirty="0">
              <a:solidFill>
                <a:schemeClr val="dk1"/>
              </a:solidFill>
            </a:endParaRPr>
          </a:p>
          <a:p>
            <a:r>
              <a:rPr kumimoji="1" lang="en-US" altLang="zh-CN" dirty="0">
                <a:solidFill>
                  <a:schemeClr val="dk1"/>
                </a:solidFill>
              </a:rPr>
              <a:t>A</a:t>
            </a:r>
            <a:r>
              <a:rPr kumimoji="1" lang="zh-CN" altLang="en-US" dirty="0">
                <a:solidFill>
                  <a:schemeClr val="dk1"/>
                </a:solidFill>
              </a:rPr>
              <a:t>void a single point of risk.</a:t>
            </a:r>
            <a:r>
              <a:rPr kumimoji="1" lang="en-US" altLang="zh-CN" dirty="0">
                <a:solidFill>
                  <a:schemeClr val="dk1"/>
                </a:solidFill>
              </a:rPr>
              <a:t> There must be a disaster recovery person and there must be multiple backups.</a:t>
            </a:r>
            <a:endParaRPr kumimoji="1" lang="en-US" altLang="zh-CN" dirty="0">
              <a:solidFill>
                <a:schemeClr val="dk1"/>
              </a:solidFill>
            </a:endParaRPr>
          </a:p>
          <a:p>
            <a:r>
              <a:rPr kumimoji="1" lang="en-US" altLang="zh-CN" dirty="0">
                <a:solidFill>
                  <a:schemeClr val="dk1"/>
                </a:solidFill>
              </a:rPr>
              <a:t>Some basic forms of backup locations: Cloud, Paper, Device, Brain.</a:t>
            </a:r>
            <a:endParaRPr kumimoji="1" lang="en-US" altLang="zh-CN" dirty="0">
              <a:solidFill>
                <a:schemeClr val="dk1"/>
              </a:solidFill>
            </a:endParaRPr>
          </a:p>
          <a:p>
            <a:r>
              <a:rPr kumimoji="1" lang="en-US" altLang="zh-CN" dirty="0">
                <a:solidFill>
                  <a:schemeClr val="dk1"/>
                </a:solidFill>
              </a:rPr>
              <a:t>Use encryption, </a:t>
            </a:r>
            <a:r>
              <a:rPr kumimoji="1" lang="en-US" altLang="zh-CN" dirty="0">
                <a:solidFill>
                  <a:schemeClr val="dk1"/>
                </a:solidFill>
                <a:sym typeface="+mn-ea"/>
              </a:rPr>
              <a:t>e.g.,</a:t>
            </a:r>
            <a:r>
              <a:rPr kumimoji="1" lang="en-US" altLang="zh-CN" dirty="0">
                <a:solidFill>
                  <a:schemeClr val="dk1"/>
                </a:solidFill>
              </a:rPr>
              <a:t> ZIP, GPG:)</a:t>
            </a:r>
            <a:endParaRPr kumimoji="1" lang="en-US" altLang="zh-CN"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[Backup Wallet]</a:t>
            </a:r>
            <a:endParaRPr kumimoji="1" lang="en-US" altLang="zh-CN" dirty="0">
              <a:solidFill>
                <a:schemeClr val="accen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[Use Wallet]</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normAutofit/>
          </a:bodyPr>
          <a:lstStyle/>
          <a:p>
            <a:r>
              <a:rPr lang="zh-CN" altLang="en-US">
                <a:solidFill>
                  <a:schemeClr val="dk1"/>
                </a:solidFill>
              </a:rPr>
              <a:t>Once you have created and backed up your wallets, it comes to the real challenge.</a:t>
            </a:r>
            <a:endParaRPr lang="zh-CN" altLang="en-US">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chemeClr val="accent1"/>
                </a:solidFill>
              </a:rPr>
              <a:t>Background</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en-US" altLang="zh-CN">
                <a:solidFill>
                  <a:schemeClr val="dk1"/>
                </a:solidFill>
              </a:rPr>
              <a:t>It is a dark forest, Know it first:)</a:t>
            </a:r>
            <a:endParaRPr lang="en-US" altLang="zh-CN">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QRCode, USB, Bluetooth</a:t>
            </a:r>
            <a:endParaRPr kumimoji="1" lang="en-US" altLang="zh-CN">
              <a:solidFill>
                <a:schemeClr val="dk1"/>
              </a:solidFill>
            </a:endParaRPr>
          </a:p>
          <a:p>
            <a:r>
              <a:rPr kumimoji="1" lang="en-US" altLang="zh-CN">
                <a:solidFill>
                  <a:schemeClr val="dk1"/>
                </a:solidFill>
              </a:rPr>
              <a:t>The target address of the coin transfer was not checked carefully.</a:t>
            </a:r>
            <a:endParaRPr kumimoji="1" lang="en-US" altLang="zh-CN">
              <a:solidFill>
                <a:schemeClr val="dk1"/>
              </a:solidFill>
            </a:endParaRPr>
          </a:p>
          <a:p>
            <a:r>
              <a:rPr kumimoji="1" lang="en-US" altLang="zh-CN">
                <a:solidFill>
                  <a:schemeClr val="dk1"/>
                </a:solidFill>
              </a:rPr>
              <a:t>Tokens are approved to unknown addresses.</a:t>
            </a:r>
            <a:endParaRPr kumimoji="1" lang="en-US" altLang="zh-CN">
              <a:solidFill>
                <a:schemeClr val="dk1"/>
              </a:solidFill>
            </a:endParaRPr>
          </a:p>
          <a:p>
            <a:r>
              <a:rPr kumimoji="1" lang="en-US" altLang="zh-CN">
                <a:solidFill>
                  <a:schemeClr val="dk1"/>
                </a:solidFill>
              </a:rPr>
              <a:t>Some signatures that seem not important actually have huge traps in the back.</a:t>
            </a:r>
            <a:endParaRPr kumimoji="1" lang="en-US" altLang="zh-CN">
              <a:solidFill>
                <a:schemeClr val="dk1"/>
              </a:solidFill>
            </a:endParaRPr>
          </a:p>
          <a:p>
            <a:r>
              <a:rPr kumimoji="1" lang="en-US" altLang="zh-CN">
                <a:solidFill>
                  <a:schemeClr val="dk1"/>
                </a:solidFill>
              </a:rPr>
              <a:t>The cold wallet may not have provided enough necessary information, causing you to be careless and misjudged.</a:t>
            </a:r>
            <a:endParaRPr kumimoji="1" lang="en-US" altLang="zh-CN">
              <a:solidFill>
                <a:schemeClr val="dk1"/>
              </a:solidFill>
            </a:endParaRPr>
          </a:p>
          <a:p>
            <a:r>
              <a:rPr kumimoji="1" lang="en-US" altLang="zh-CN">
                <a:solidFill>
                  <a:schemeClr val="dk1"/>
                </a:solidFill>
              </a:rPr>
              <a:t>The user interaction security mechanism of "What you see is what you sign" is missing.</a:t>
            </a:r>
            <a:endParaRPr kumimoji="1" lang="en-US" altLang="zh-CN">
              <a:solidFill>
                <a:schemeClr val="dk1"/>
              </a:solidFill>
            </a:endParaRPr>
          </a:p>
          <a:p>
            <a:r>
              <a:rPr kumimoji="1" lang="en-US" altLang="zh-CN">
                <a:solidFill>
                  <a:schemeClr val="dk1"/>
                </a:solidFill>
              </a:rPr>
              <a:t>The user, lack of relevant background knowledge.</a:t>
            </a:r>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sym typeface="+mn-ea"/>
              </a:rPr>
              <a:t>Risks of [Cold Wallet]</a:t>
            </a:r>
            <a:endParaRPr kumimoji="1" lang="en-US" altLang="zh-CN" dirty="0">
              <a:solidFill>
                <a:schemeClr val="accent1"/>
              </a:solidFill>
            </a:endParaRPr>
          </a:p>
          <a:p>
            <a:endParaRPr kumimoji="1" lang="zh-CN" altLang="en-US">
              <a:solidFill>
                <a:schemeClr val="accen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Compared to a cold wallet, a hot wallet has basically all the risks that a cold wallet would have.</a:t>
            </a:r>
            <a:endParaRPr kumimoji="1" lang="en-US" altLang="zh-CN">
              <a:solidFill>
                <a:schemeClr val="dk1"/>
              </a:solidFill>
            </a:endParaRPr>
          </a:p>
          <a:p>
            <a:r>
              <a:rPr kumimoji="1" lang="en-US" altLang="zh-CN">
                <a:solidFill>
                  <a:schemeClr val="dk1"/>
                </a:solidFill>
              </a:rPr>
              <a:t>There is one more: the risk of theft of the mnemonic phrase (or private key).</a:t>
            </a:r>
            <a:endParaRPr kumimoji="1" lang="en-US" altLang="zh-CN">
              <a:solidFill>
                <a:schemeClr val="dk1"/>
              </a:solidFill>
            </a:endParaRPr>
          </a:p>
          <a:p>
            <a:r>
              <a:rPr kumimoji="1" lang="en-US" altLang="zh-CN">
                <a:solidFill>
                  <a:schemeClr val="dk1"/>
                </a:solidFill>
              </a:rPr>
              <a:t>My biggest concern is: how does each iteration of a well-known wallet ensure that no malicious code or backdoor is planted?</a:t>
            </a:r>
            <a:endParaRPr kumimoji="1" lang="en-US" altLang="zh-CN">
              <a:solidFill>
                <a:schemeClr val="dk1"/>
              </a:solidFill>
            </a:endParaRPr>
          </a:p>
          <a:p>
            <a:pPr lvl="1"/>
            <a:r>
              <a:rPr kumimoji="1" lang="en-US" altLang="zh-CN">
                <a:solidFill>
                  <a:schemeClr val="dk1"/>
                </a:solidFill>
              </a:rPr>
              <a:t>Copay </a:t>
            </a:r>
            <a:r>
              <a:rPr kumimoji="1" lang="en-US" altLang="zh-CN" i="1">
                <a:solidFill>
                  <a:srgbClr val="0070C0"/>
                </a:solidFill>
              </a:rPr>
              <a:t>https://blog.npmjs.org/post/180565383195/details-about-the-event-stream-incident</a:t>
            </a:r>
            <a:endParaRPr kumimoji="1" lang="en-US" altLang="zh-CN" i="1">
              <a:solidFill>
                <a:srgbClr val="0070C0"/>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sym typeface="+mn-ea"/>
              </a:rPr>
              <a:t>Risks of [Hot Wallet]</a:t>
            </a:r>
            <a:endParaRPr kumimoji="1" lang="en-US" altLang="zh-CN" dirty="0">
              <a:solidFill>
                <a:schemeClr val="accent1"/>
              </a:solidFill>
            </a:endParaRPr>
          </a:p>
          <a:p>
            <a:endParaRPr kumimoji="1" lang="zh-CN" altLang="en-US">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Not only the Smart Contract:)</a:t>
            </a:r>
            <a:endParaRPr kumimoji="1" lang="zh-CN" altLang="en-US">
              <a:solidFill>
                <a:schemeClr val="dk1"/>
              </a:solidFill>
            </a:endParaRPr>
          </a:p>
          <a:p>
            <a:r>
              <a:rPr kumimoji="1" lang="zh-CN" altLang="en-US">
                <a:solidFill>
                  <a:schemeClr val="dk1"/>
                </a:solidFill>
              </a:rPr>
              <a:t>DeFi security includes at least the following components:</a:t>
            </a:r>
            <a:endParaRPr kumimoji="1" lang="zh-CN" altLang="en-US">
              <a:solidFill>
                <a:schemeClr val="dk1"/>
              </a:solidFill>
            </a:endParaRPr>
          </a:p>
          <a:p>
            <a:pPr lvl="1"/>
            <a:r>
              <a:rPr kumimoji="1" lang="zh-CN" altLang="en-US">
                <a:solidFill>
                  <a:schemeClr val="dk1"/>
                </a:solidFill>
              </a:rPr>
              <a:t>Smart Contract Security</a:t>
            </a:r>
            <a:endParaRPr kumimoji="1" lang="zh-CN" altLang="en-US">
              <a:solidFill>
                <a:schemeClr val="dk1"/>
              </a:solidFill>
            </a:endParaRPr>
          </a:p>
          <a:p>
            <a:pPr lvl="1"/>
            <a:r>
              <a:rPr kumimoji="1" lang="zh-CN" altLang="en-US">
                <a:solidFill>
                  <a:schemeClr val="dk1"/>
                </a:solidFill>
              </a:rPr>
              <a:t>Blockchain Foundation Security</a:t>
            </a:r>
            <a:endParaRPr kumimoji="1" lang="zh-CN" altLang="en-US">
              <a:solidFill>
                <a:schemeClr val="dk1"/>
              </a:solidFill>
            </a:endParaRPr>
          </a:p>
          <a:p>
            <a:pPr lvl="1"/>
            <a:r>
              <a:rPr kumimoji="1" lang="zh-CN" altLang="en-US">
                <a:solidFill>
                  <a:schemeClr val="dk1"/>
                </a:solidFill>
              </a:rPr>
              <a:t>Frontend Security</a:t>
            </a:r>
            <a:endParaRPr kumimoji="1" lang="zh-CN" altLang="en-US">
              <a:solidFill>
                <a:schemeClr val="dk1"/>
              </a:solidFill>
            </a:endParaRPr>
          </a:p>
          <a:p>
            <a:pPr lvl="1"/>
            <a:r>
              <a:rPr kumimoji="1" lang="zh-CN" altLang="en-US">
                <a:solidFill>
                  <a:schemeClr val="dk1"/>
                </a:solidFill>
              </a:rPr>
              <a:t>Communication Security</a:t>
            </a:r>
            <a:endParaRPr kumimoji="1" lang="zh-CN" altLang="en-US">
              <a:solidFill>
                <a:schemeClr val="dk1"/>
              </a:solidFill>
            </a:endParaRPr>
          </a:p>
          <a:p>
            <a:pPr lvl="1"/>
            <a:r>
              <a:rPr kumimoji="1" lang="zh-CN" altLang="en-US">
                <a:solidFill>
                  <a:schemeClr val="dk1"/>
                </a:solidFill>
              </a:rPr>
              <a:t>Human Security</a:t>
            </a:r>
            <a:endParaRPr kumimoji="1" lang="zh-CN" altLang="en-US">
              <a:solidFill>
                <a:schemeClr val="dk1"/>
              </a:solidFill>
            </a:endParaRPr>
          </a:p>
          <a:p>
            <a:pPr lvl="1"/>
            <a:r>
              <a:rPr kumimoji="1" lang="zh-CN" altLang="en-US">
                <a:solidFill>
                  <a:schemeClr val="dk1"/>
                </a:solidFill>
              </a:rPr>
              <a:t>Financial Security</a:t>
            </a:r>
            <a:endParaRPr kumimoji="1" lang="zh-CN" altLang="en-US">
              <a:solidFill>
                <a:schemeClr val="dk1"/>
              </a:solidFill>
            </a:endParaRPr>
          </a:p>
          <a:p>
            <a:pPr lvl="1"/>
            <a:r>
              <a:rPr kumimoji="1" lang="zh-CN" altLang="en-US">
                <a:solidFill>
                  <a:schemeClr val="dk1"/>
                </a:solidFill>
              </a:rPr>
              <a:t>Compliance Security</a:t>
            </a:r>
            <a:endParaRPr kumimoji="1" lang="zh-CN" altLang="en-US">
              <a:solidFill>
                <a:schemeClr val="dk1"/>
              </a:solidFill>
            </a:endParaRPr>
          </a:p>
          <a:p>
            <a:endParaRPr kumimoji="1" lang="zh-CN" altLang="en-US">
              <a:solidFill>
                <a:schemeClr val="dk1"/>
              </a:solidFill>
            </a:endParaRPr>
          </a:p>
        </p:txBody>
      </p:sp>
      <p:sp>
        <p:nvSpPr>
          <p:cNvPr id="3" name="文本占位符 2"/>
          <p:cNvSpPr>
            <a:spLocks noGrp="1"/>
          </p:cNvSpPr>
          <p:nvPr>
            <p:ph type="body" sz="quarter" idx="12"/>
          </p:nvPr>
        </p:nvSpPr>
        <p:spPr/>
        <p:txBody>
          <a:bodyPr/>
          <a:lstStyle/>
          <a:p>
            <a:r>
              <a:rPr kumimoji="1" lang="zh-CN" altLang="en-US">
                <a:solidFill>
                  <a:schemeClr val="accent1"/>
                </a:solidFill>
              </a:rPr>
              <a:t>What is DeFi Security</a:t>
            </a:r>
            <a:endParaRPr kumimoji="1" lang="zh-CN" altLang="en-US">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a:solidFill>
                  <a:schemeClr val="dk1"/>
                </a:solidFill>
              </a:rPr>
              <a:t>All the previously mentioned contents on DeFi security can be applied to NFT security</a:t>
            </a:r>
            <a:r>
              <a:rPr kumimoji="1" lang="en-US" altLang="zh-CN">
                <a:solidFill>
                  <a:schemeClr val="dk1"/>
                </a:solidFill>
              </a:rPr>
              <a:t>.</a:t>
            </a:r>
            <a:endParaRPr kumimoji="1" lang="en-US" altLang="zh-CN">
              <a:solidFill>
                <a:schemeClr val="dk1"/>
              </a:solidFill>
            </a:endParaRPr>
          </a:p>
          <a:p>
            <a:r>
              <a:rPr kumimoji="1" lang="en-US" altLang="zh-CN">
                <a:solidFill>
                  <a:schemeClr val="dk1"/>
                </a:solidFill>
              </a:rPr>
              <a:t>and NFT itself has a few very specific and unique security topics, for example:</a:t>
            </a:r>
            <a:endParaRPr kumimoji="1" lang="en-US" altLang="zh-CN">
              <a:solidFill>
                <a:schemeClr val="dk1"/>
              </a:solidFill>
            </a:endParaRPr>
          </a:p>
          <a:p>
            <a:pPr lvl="1"/>
            <a:r>
              <a:rPr kumimoji="1" lang="en-US" altLang="zh-CN">
                <a:solidFill>
                  <a:schemeClr val="dk1"/>
                </a:solidFill>
              </a:rPr>
              <a:t>Metadata security</a:t>
            </a:r>
            <a:endParaRPr kumimoji="1" lang="en-US" altLang="zh-CN">
              <a:solidFill>
                <a:schemeClr val="dk1"/>
              </a:solidFill>
            </a:endParaRPr>
          </a:p>
          <a:p>
            <a:pPr lvl="1"/>
            <a:r>
              <a:rPr kumimoji="1" lang="en-US" altLang="zh-CN">
                <a:solidFill>
                  <a:schemeClr val="dk1"/>
                </a:solidFill>
              </a:rPr>
              <a:t>Signature security</a:t>
            </a:r>
            <a:endParaRPr kumimoji="1" lang="en-US" altLang="zh-CN">
              <a:solidFill>
                <a:schemeClr val="dk1"/>
              </a:solidFill>
            </a:endParaRPr>
          </a:p>
          <a:p>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zh-CN" altLang="en-US">
                <a:solidFill>
                  <a:schemeClr val="accent1"/>
                </a:solidFill>
              </a:rPr>
              <a:t>NFT Security</a:t>
            </a:r>
            <a:endParaRPr kumimoji="1" lang="zh-CN" altLang="en-US">
              <a:solidFill>
                <a:schemeClr val="accen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357ffd-nft-metadata"/>
          <p:cNvPicPr>
            <a:picLocks noChangeAspect="1"/>
          </p:cNvPicPr>
          <p:nvPr/>
        </p:nvPicPr>
        <p:blipFill>
          <a:blip r:embed="rId1"/>
          <a:stretch>
            <a:fillRect/>
          </a:stretch>
        </p:blipFill>
        <p:spPr>
          <a:xfrm>
            <a:off x="1360170" y="922020"/>
            <a:ext cx="9472295" cy="5815330"/>
          </a:xfrm>
          <a:prstGeom prst="rect">
            <a:avLst/>
          </a:prstGeom>
        </p:spPr>
      </p:pic>
      <p:sp>
        <p:nvSpPr>
          <p:cNvPr id="3" name="文本占位符 2"/>
          <p:cNvSpPr>
            <a:spLocks noGrp="1"/>
          </p:cNvSpPr>
          <p:nvPr>
            <p:ph type="body" sz="quarter" idx="12"/>
          </p:nvPr>
        </p:nvSpPr>
        <p:spPr/>
        <p:txBody>
          <a:bodyPr/>
          <a:lstStyle/>
          <a:p>
            <a:r>
              <a:rPr kumimoji="1" lang="zh-CN" altLang="en-US">
                <a:solidFill>
                  <a:schemeClr val="accent1"/>
                </a:solidFill>
              </a:rPr>
              <a:t>Metadata security</a:t>
            </a:r>
            <a:endParaRPr kumimoji="1" lang="zh-CN" altLang="en-US">
              <a:solidFill>
                <a:schemeClr val="accent1"/>
              </a:solidFill>
            </a:endParaRPr>
          </a:p>
        </p:txBody>
      </p:sp>
      <p:sp>
        <p:nvSpPr>
          <p:cNvPr id="5" name="圆角矩形 4"/>
          <p:cNvSpPr/>
          <p:nvPr/>
        </p:nvSpPr>
        <p:spPr>
          <a:xfrm>
            <a:off x="2939415" y="6196965"/>
            <a:ext cx="6313170" cy="540385"/>
          </a:xfrm>
          <a:prstGeom prst="roundRect">
            <a:avLst/>
          </a:prstGeom>
          <a:solidFill>
            <a:schemeClr val="accent1">
              <a:lumMod val="40000"/>
              <a:lumOff val="60000"/>
            </a:schemeClr>
          </a:solidFill>
          <a:ln w="12700" cmpd="sng">
            <a:no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solidFill>
                  <a:schemeClr val="dk1"/>
                </a:solidFill>
                <a:sym typeface="+mn-ea"/>
              </a:rPr>
              <a:t>From: </a:t>
            </a:r>
            <a:r>
              <a:rPr lang="en-US" sz="2000" i="1">
                <a:solidFill>
                  <a:srgbClr val="0070C0"/>
                </a:solidFill>
                <a:sym typeface="+mn-ea"/>
              </a:rPr>
              <a:t>https://docs.opensea.io/docs/metadata-standards</a:t>
            </a:r>
            <a:endParaRPr lang="en-US" sz="2000" i="1">
              <a:solidFill>
                <a:srgbClr val="0070C0"/>
              </a:solidFill>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dirty="0">
                <a:solidFill>
                  <a:schemeClr val="dk1"/>
                </a:solidFill>
              </a:rPr>
              <a:t>Phishing websites can use </a:t>
            </a:r>
            <a:r>
              <a:rPr kumimoji="1" lang="en-US" altLang="zh-CN" b="1" dirty="0" err="1">
                <a:solidFill>
                  <a:srgbClr val="FF0000"/>
                </a:solidFill>
              </a:rPr>
              <a:t>personal_sign</a:t>
            </a:r>
            <a:r>
              <a:rPr kumimoji="1" lang="en-US" altLang="zh-CN" dirty="0">
                <a:solidFill>
                  <a:schemeClr val="dk1"/>
                </a:solidFill>
              </a:rPr>
              <a:t> to do the NFTs theft attack.</a:t>
            </a:r>
            <a:endParaRPr kumimoji="1" lang="en-US" altLang="zh-CN" dirty="0">
              <a:solidFill>
                <a:schemeClr val="dk1"/>
              </a:solidFill>
            </a:endParaRPr>
          </a:p>
          <a:p>
            <a:r>
              <a:rPr kumimoji="1" lang="en-US" altLang="zh-CN" dirty="0">
                <a:solidFill>
                  <a:schemeClr val="dk1"/>
                </a:solidFill>
              </a:rPr>
              <a:t>The root causes are:</a:t>
            </a:r>
            <a:endParaRPr kumimoji="1" lang="en-US" altLang="zh-CN" dirty="0">
              <a:solidFill>
                <a:schemeClr val="dk1"/>
              </a:solidFill>
            </a:endParaRPr>
          </a:p>
          <a:p>
            <a:pPr lvl="1"/>
            <a:r>
              <a:rPr kumimoji="1" lang="en-US" altLang="zh-CN" dirty="0">
                <a:solidFill>
                  <a:schemeClr val="dk1"/>
                </a:solidFill>
              </a:rPr>
              <a:t>Users signed NFT listing requests on NFT Marketplace.</a:t>
            </a:r>
            <a:endParaRPr kumimoji="1" lang="en-US" altLang="zh-CN" dirty="0">
              <a:solidFill>
                <a:schemeClr val="dk1"/>
              </a:solidFill>
            </a:endParaRPr>
          </a:p>
          <a:p>
            <a:pPr lvl="1"/>
            <a:r>
              <a:rPr kumimoji="1" lang="en-US" altLang="zh-CN" dirty="0">
                <a:solidFill>
                  <a:schemeClr val="dk1"/>
                </a:solidFill>
              </a:rPr>
              <a:t>Hackers phished to obtain relevant signatures from users.</a:t>
            </a:r>
            <a:endParaRPr kumimoji="1" lang="en-US" altLang="zh-CN" dirty="0">
              <a:solidFill>
                <a:schemeClr val="dk1"/>
              </a:solidFill>
            </a:endParaRPr>
          </a:p>
          <a:p>
            <a:pPr lvl="1"/>
            <a:r>
              <a:rPr kumimoji="1" lang="en-US" altLang="zh-CN" dirty="0">
                <a:solidFill>
                  <a:schemeClr val="dk1"/>
                </a:solidFill>
              </a:rPr>
              <a:t>Hackers stole the NFTs of users at very low cost.</a:t>
            </a:r>
            <a:endParaRPr kumimoji="1" lang="en-US" altLang="zh-CN" dirty="0">
              <a:solidFill>
                <a:schemeClr val="dk1"/>
              </a:solidFill>
            </a:endParaRPr>
          </a:p>
          <a:p>
            <a:r>
              <a:rPr kumimoji="1" lang="en-US" altLang="zh-CN" dirty="0">
                <a:solidFill>
                  <a:schemeClr val="dk1"/>
                </a:solidFill>
              </a:rPr>
              <a:t>Users can solve such attacks at the source by cancelling the approval:</a:t>
            </a:r>
            <a:endParaRPr kumimoji="1" lang="en-US" altLang="zh-CN" dirty="0">
              <a:solidFill>
                <a:schemeClr val="dk1"/>
              </a:solidFill>
            </a:endParaRPr>
          </a:p>
          <a:p>
            <a:pPr lvl="1"/>
            <a:r>
              <a:rPr kumimoji="1" lang="en-US" altLang="zh-CN" i="1" dirty="0">
                <a:solidFill>
                  <a:srgbClr val="0070C0"/>
                </a:solidFill>
              </a:rPr>
              <a:t>https://etherscan.io/tokenapprovalchecker</a:t>
            </a:r>
            <a:endParaRPr kumimoji="1" lang="en-US" altLang="zh-CN" i="1" dirty="0">
              <a:solidFill>
                <a:srgbClr val="0070C0"/>
              </a:solidFill>
            </a:endParaRPr>
          </a:p>
          <a:p>
            <a:pPr lvl="1"/>
            <a:r>
              <a:rPr kumimoji="1" lang="en-US" altLang="zh-CN" i="1" dirty="0">
                <a:solidFill>
                  <a:srgbClr val="0070C0"/>
                </a:solidFill>
              </a:rPr>
              <a:t>https://revoke.cash/</a:t>
            </a:r>
            <a:endParaRPr kumimoji="1" lang="en-US" altLang="zh-CN" i="1" dirty="0">
              <a:solidFill>
                <a:srgbClr val="0070C0"/>
              </a:solidFill>
            </a:endParaRPr>
          </a:p>
          <a:p>
            <a:pPr lvl="1"/>
            <a:r>
              <a:rPr kumimoji="1" lang="en-US" altLang="zh-CN" sz="2000" i="1" dirty="0">
                <a:solidFill>
                  <a:srgbClr val="0070C0"/>
                </a:solidFill>
              </a:rPr>
              <a:t>https://rabby.io/</a:t>
            </a:r>
            <a:endParaRPr kumimoji="1" lang="en-US" altLang="zh-CN" i="1" dirty="0">
              <a:solidFill>
                <a:srgbClr val="0070C0"/>
              </a:solidFill>
            </a:endParaRPr>
          </a:p>
          <a:p>
            <a:endParaRPr kumimoji="1" lang="en-US" altLang="zh-CN" i="1" dirty="0">
              <a:solidFill>
                <a:srgbClr val="0070C0"/>
              </a:solidFill>
              <a:ea typeface="宋体" panose="02010600030101010101" pitchFamily="2" charset="-122"/>
            </a:endParaRPr>
          </a:p>
        </p:txBody>
      </p:sp>
      <p:sp>
        <p:nvSpPr>
          <p:cNvPr id="3" name="文本占位符 2"/>
          <p:cNvSpPr>
            <a:spLocks noGrp="1"/>
          </p:cNvSpPr>
          <p:nvPr>
            <p:ph type="body" sz="quarter" idx="12"/>
          </p:nvPr>
        </p:nvSpPr>
        <p:spPr/>
        <p:txBody>
          <a:bodyPr/>
          <a:lstStyle/>
          <a:p>
            <a:r>
              <a:rPr kumimoji="1" lang="zh-CN" altLang="en-US">
                <a:solidFill>
                  <a:schemeClr val="accent1"/>
                </a:solidFill>
                <a:sym typeface="+mn-ea"/>
              </a:rPr>
              <a:t>Signature security</a:t>
            </a:r>
            <a:endParaRPr kumimoji="1" lang="en-US" altLang="zh-CN" dirty="0">
              <a:solidFill>
                <a:schemeClr val="accent1"/>
              </a:solidFill>
            </a:endParaRPr>
          </a:p>
        </p:txBody>
      </p:sp>
      <p:pic>
        <p:nvPicPr>
          <p:cNvPr id="4" name="图片 3" descr="metamask_sign"/>
          <p:cNvPicPr>
            <a:picLocks noChangeAspect="1"/>
          </p:cNvPicPr>
          <p:nvPr/>
        </p:nvPicPr>
        <p:blipFill>
          <a:blip r:embed="rId2"/>
          <a:stretch>
            <a:fillRect/>
          </a:stretch>
        </p:blipFill>
        <p:spPr>
          <a:xfrm>
            <a:off x="8285480" y="948055"/>
            <a:ext cx="3430270" cy="59099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sz="5400" dirty="0">
                <a:solidFill>
                  <a:schemeClr val="accent1"/>
                </a:solidFill>
                <a:sym typeface="+mn-ea"/>
              </a:rPr>
              <a:t>Security rules and principles</a:t>
            </a:r>
            <a:endParaRPr kumimoji="1" lang="en-US" altLang="zh-CN" sz="5400" dirty="0">
              <a:solidFill>
                <a:schemeClr val="accent1"/>
              </a:solidFill>
              <a:sym typeface="+mn-ea"/>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rPr>
              <a:t>The security rules and principles mentioned </a:t>
            </a:r>
            <a:r>
              <a:rPr lang="en-US" altLang="zh-CN">
                <a:solidFill>
                  <a:schemeClr val="dk1"/>
                </a:solidFill>
              </a:rPr>
              <a:t>here</a:t>
            </a:r>
            <a:r>
              <a:rPr lang="zh-CN" altLang="en-US">
                <a:solidFill>
                  <a:schemeClr val="dk1"/>
                </a:solidFill>
              </a:rPr>
              <a:t> are summarized as follows.</a:t>
            </a:r>
            <a:endParaRPr lang="zh-CN" altLang="en-US">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dirty="0">
                <a:solidFill>
                  <a:schemeClr val="dk1"/>
                </a:solidFill>
              </a:rPr>
              <a:t>Zero trust. To make it simple,</a:t>
            </a:r>
            <a:r>
              <a:rPr kumimoji="1" lang="en-US" altLang="zh-CN" dirty="0">
                <a:solidFill>
                  <a:schemeClr val="dk1"/>
                </a:solidFill>
              </a:rPr>
              <a:t> </a:t>
            </a:r>
            <a:r>
              <a:rPr kumimoji="1" lang="zh-CN" altLang="en-US" dirty="0">
                <a:solidFill>
                  <a:schemeClr val="dk1"/>
                </a:solidFill>
              </a:rPr>
              <a:t>stay skeptical, and always stay so.</a:t>
            </a:r>
            <a:endParaRPr kumimoji="1" lang="zh-CN" altLang="en-US" dirty="0">
              <a:solidFill>
                <a:schemeClr val="dk1"/>
              </a:solidFill>
            </a:endParaRPr>
          </a:p>
          <a:p>
            <a:r>
              <a:rPr kumimoji="1" lang="zh-CN" altLang="en-US" dirty="0">
                <a:solidFill>
                  <a:schemeClr val="dk1"/>
                </a:solidFill>
              </a:rPr>
              <a:t>Continuous validation. In order to trust something, you have to validate what you doubt, and make validating a habit.</a:t>
            </a:r>
            <a:endParaRPr kumimoji="1" lang="zh-CN" altLang="en-US" dirty="0">
              <a:solidFill>
                <a:schemeClr val="dk1"/>
              </a:solidFill>
            </a:endParaRPr>
          </a:p>
        </p:txBody>
      </p:sp>
      <p:sp>
        <p:nvSpPr>
          <p:cNvPr id="3" name="文本占位符 2"/>
          <p:cNvSpPr>
            <a:spLocks noGrp="1"/>
          </p:cNvSpPr>
          <p:nvPr>
            <p:ph type="body" sz="quarter" idx="12"/>
          </p:nvPr>
        </p:nvSpPr>
        <p:spPr/>
        <p:txBody>
          <a:bodyPr/>
          <a:lstStyle/>
          <a:p>
            <a:r>
              <a:rPr kumimoji="1" lang="en-GB" altLang="zh-CN" dirty="0">
                <a:solidFill>
                  <a:schemeClr val="accent1"/>
                </a:solidFill>
              </a:rPr>
              <a:t>Two major security rules</a:t>
            </a:r>
            <a:endParaRPr kumimoji="1" lang="en-GB" altLang="zh-CN" dirty="0">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a:solidFill>
                  <a:schemeClr val="dk1"/>
                </a:solidFill>
              </a:rPr>
              <a:t>For all the knowledge from the Internet, refer to at least two sources, corroborate each other, and always stay skeptical.</a:t>
            </a:r>
            <a:endParaRPr kumimoji="1" lang="zh-CN" altLang="en-US">
              <a:solidFill>
                <a:schemeClr val="dk1"/>
              </a:solidFill>
            </a:endParaRPr>
          </a:p>
          <a:p>
            <a:r>
              <a:rPr kumimoji="1" lang="zh-CN" altLang="en-US">
                <a:solidFill>
                  <a:schemeClr val="dk1"/>
                </a:solidFill>
              </a:rPr>
              <a:t>Segregate. Don't put all the eggs in one basket.</a:t>
            </a:r>
            <a:endParaRPr kumimoji="1" lang="zh-CN" altLang="en-US">
              <a:solidFill>
                <a:schemeClr val="dk1"/>
              </a:solidFill>
            </a:endParaRPr>
          </a:p>
          <a:p>
            <a:r>
              <a:rPr kumimoji="1" lang="zh-CN" altLang="en-US">
                <a:solidFill>
                  <a:schemeClr val="dk1"/>
                </a:solidFill>
              </a:rPr>
              <a:t>For wallets with important assets, don't do unnecessary updates.</a:t>
            </a:r>
            <a:endParaRPr kumimoji="1" lang="zh-CN" altLang="en-US">
              <a:solidFill>
                <a:schemeClr val="dk1"/>
              </a:solidFill>
            </a:endParaRPr>
          </a:p>
          <a:p>
            <a:r>
              <a:rPr kumimoji="1" lang="zh-CN" altLang="en-US">
                <a:solidFill>
                  <a:schemeClr val="dk1"/>
                </a:solidFill>
              </a:rPr>
              <a:t>What you see is what you sign. You need to be aware of what you are signing, and of the expected result after the signed transaction is sent out. Don't do things that will make you regret afterwards.</a:t>
            </a:r>
            <a:endParaRPr kumimoji="1" lang="zh-CN" altLang="en-US">
              <a:solidFill>
                <a:schemeClr val="dk1"/>
              </a:solidFill>
            </a:endParaRPr>
          </a:p>
          <a:p>
            <a:r>
              <a:rPr kumimoji="1" lang="zh-CN" altLang="en-US">
                <a:solidFill>
                  <a:schemeClr val="dk1"/>
                </a:solidFill>
              </a:rPr>
              <a:t>Pay attention to system security updates. Apply them as soon as they are available.</a:t>
            </a:r>
            <a:endParaRPr kumimoji="1" lang="zh-CN" altLang="en-US">
              <a:solidFill>
                <a:schemeClr val="dk1"/>
              </a:solidFill>
            </a:endParaRPr>
          </a:p>
          <a:p>
            <a:r>
              <a:rPr kumimoji="1" lang="zh-CN" altLang="en-US">
                <a:solidFill>
                  <a:schemeClr val="dk1"/>
                </a:solidFill>
              </a:rPr>
              <a:t>Don't download &amp; install programs recklessly can actually prevent most risks.</a:t>
            </a:r>
            <a:endParaRPr kumimoji="1" lang="zh-CN" altLang="en-US">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Security principles</a:t>
            </a:r>
            <a:endParaRPr kumimoji="1" lang="en-US" altLang="zh-CN" dirty="0">
              <a:solidFill>
                <a:schemeClr val="accen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4" name="标题 3"/>
          <p:cNvSpPr>
            <a:spLocks noGrp="1"/>
          </p:cNvSpPr>
          <p:nvPr>
            <p:ph type="ctrTitle"/>
          </p:nvPr>
        </p:nvSpPr>
        <p:spPr/>
        <p:txBody>
          <a:bodyPr/>
          <a:lstStyle/>
          <a:p>
            <a:r>
              <a:rPr kumimoji="1" lang="en-US" altLang="zh-CN" sz="5400" dirty="0">
                <a:solidFill>
                  <a:schemeClr val="bg1"/>
                </a:solidFill>
                <a:sym typeface="+mn-ea"/>
              </a:rPr>
              <a:t>Q&amp;A</a:t>
            </a:r>
            <a:endParaRPr kumimoji="1" lang="en-US" altLang="zh-CN" sz="5400" dirty="0">
              <a:solidFill>
                <a:schemeClr val="bg1"/>
              </a:solidFill>
              <a:sym typeface="+mn-ea"/>
            </a:endParaRPr>
          </a:p>
        </p:txBody>
      </p:sp>
      <p:sp>
        <p:nvSpPr>
          <p:cNvPr id="5" name="副标题 4"/>
          <p:cNvSpPr>
            <a:spLocks noGrp="1"/>
          </p:cNvSpPr>
          <p:nvPr>
            <p:ph type="subTitle" idx="1"/>
            <p:custDataLst>
              <p:tags r:id="rId2"/>
            </p:custDataLst>
          </p:nvPr>
        </p:nvSpPr>
        <p:spPr/>
        <p:txBody>
          <a:bodyPr/>
          <a:lstStyle/>
          <a:p>
            <a:r>
              <a:rPr lang="zh-CN" altLang="en-US">
                <a:solidFill>
                  <a:schemeClr val="bg1"/>
                </a:solidFill>
              </a:rPr>
              <a:t>Human is always at the highest and eternal risk. There's a quote from The Three-Body Problem: "Weakness and ignorance are not barriers to survival, but arrogance is."</a:t>
            </a:r>
            <a:endParaRPr lang="zh-CN"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alphaModFix amt="8000"/>
          </a:blip>
          <a:stretch>
            <a:fillRect/>
          </a:stretch>
        </p:blipFill>
        <p:spPr>
          <a:xfrm>
            <a:off x="-106045" y="2997835"/>
            <a:ext cx="12397105" cy="3860165"/>
          </a:xfrm>
          <a:prstGeom prst="rect">
            <a:avLst/>
          </a:prstGeom>
          <a:noFill/>
          <a:ln w="9525">
            <a:noFill/>
          </a:ln>
        </p:spPr>
      </p:pic>
      <p:sp>
        <p:nvSpPr>
          <p:cNvPr id="2" name="文本占位符 1"/>
          <p:cNvSpPr>
            <a:spLocks noGrp="1"/>
          </p:cNvSpPr>
          <p:nvPr>
            <p:ph type="body" sz="quarter" idx="11"/>
          </p:nvPr>
        </p:nvSpPr>
        <p:spPr/>
        <p:txBody>
          <a:bodyPr/>
          <a:lstStyle/>
          <a:p>
            <a:r>
              <a:rPr lang="zh-CN" altLang="en-US"/>
              <a:t>In the blockchain </a:t>
            </a:r>
            <a:r>
              <a:rPr lang="en-US" altLang="zh-CN"/>
              <a:t>forest</a:t>
            </a:r>
            <a:r>
              <a:rPr lang="zh-CN" altLang="en-US"/>
              <a:t>, most of the time we are players. I will focus on how to defend from the perspective of player security</a:t>
            </a:r>
            <a:r>
              <a:rPr lang="en-US" altLang="zh-CN"/>
              <a:t>.</a:t>
            </a:r>
            <a:endParaRPr lang="en-US" altLang="zh-CN"/>
          </a:p>
          <a:p>
            <a:r>
              <a:rPr lang="en-US" altLang="zh-CN"/>
              <a:t>The blockchain I'm talking about here includes Blockchain itself, Cryptocurrency(or Crypto) and Web3, etc.</a:t>
            </a:r>
            <a:endParaRPr lang="en-US" altLang="zh-CN"/>
          </a:p>
          <a:p>
            <a:r>
              <a:rPr lang="en-US" altLang="zh-CN"/>
              <a:t>I try to explain these contents in a non-technical way:)</a:t>
            </a:r>
            <a:endParaRPr lang="en-US" altLang="zh-CN"/>
          </a:p>
          <a:p>
            <a:r>
              <a:rPr lang="en-US" altLang="zh-CN"/>
              <a:t>However, there are so many security issues in the blockchain forest that I can't explain them all one by one. I only show some key points.</a:t>
            </a:r>
            <a:endParaRPr lang="en-US" altLang="zh-CN"/>
          </a:p>
          <a:p>
            <a:r>
              <a:rPr lang="en-US" altLang="zh-CN"/>
              <a:t>Almost all the details related to this PPT can be found here:</a:t>
            </a:r>
            <a:endParaRPr lang="en-US" altLang="zh-CN"/>
          </a:p>
          <a:p>
            <a:pPr marL="0" indent="0">
              <a:buNone/>
            </a:pPr>
            <a:r>
              <a:rPr lang="en-US" altLang="zh-CN"/>
              <a:t>   </a:t>
            </a:r>
            <a:r>
              <a:rPr lang="en-US" altLang="zh-CN" sz="2000" i="1">
                <a:solidFill>
                  <a:srgbClr val="0070C0"/>
                </a:solidFill>
              </a:rPr>
              <a:t>https://github.com/slowmist/Blockchain-dark-forest-selfguard-handbook</a:t>
            </a:r>
            <a:endParaRPr lang="en-US" altLang="zh-CN" i="1"/>
          </a:p>
          <a:p>
            <a:endParaRPr lang="en-US" altLang="zh-CN" i="1"/>
          </a:p>
        </p:txBody>
      </p:sp>
      <p:sp>
        <p:nvSpPr>
          <p:cNvPr id="3" name="文本占位符 2"/>
          <p:cNvSpPr>
            <a:spLocks noGrp="1"/>
          </p:cNvSpPr>
          <p:nvPr>
            <p:ph type="body" sz="quarter" idx="12"/>
          </p:nvPr>
        </p:nvSpPr>
        <p:spPr/>
        <p:txBody>
          <a:bodyPr/>
          <a:lstStyle/>
          <a:p>
            <a:pPr algn="l">
              <a:buClrTx/>
              <a:buSzTx/>
            </a:pPr>
            <a:r>
              <a:rPr kumimoji="1" lang="en-US" altLang="zh-CN" dirty="0">
                <a:solidFill>
                  <a:schemeClr val="accent1"/>
                </a:solidFill>
              </a:rPr>
              <a:t>Some agreements</a:t>
            </a:r>
            <a:endParaRPr kumimoji="1" lang="en-US" altLang="zh-CN" dirty="0">
              <a:solidFill>
                <a:schemeClr val="accent1"/>
              </a:solidFill>
            </a:endParaRPr>
          </a:p>
        </p:txBody>
      </p:sp>
      <p:pic>
        <p:nvPicPr>
          <p:cNvPr id="106" name="图片 105"/>
          <p:cNvPicPr/>
          <p:nvPr/>
        </p:nvPicPr>
        <p:blipFill>
          <a:blip r:embed="rId2">
            <a:extLst>
              <a:ext uri="{96DAC541-7B7A-43D3-8B79-37D633B846F1}">
                <asvg:svgBlip xmlns:asvg="http://schemas.microsoft.com/office/drawing/2016/SVG/main" r:embed="rId3"/>
              </a:ext>
            </a:extLst>
          </a:blip>
          <a:stretch>
            <a:fillRect/>
          </a:stretch>
        </p:blipFill>
        <p:spPr>
          <a:xfrm>
            <a:off x="9998710" y="4718685"/>
            <a:ext cx="1905000" cy="419100"/>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descr="/Users/ye/Desktop/2000-1125-6.jpg2000-1125-6"/>
          <p:cNvPicPr>
            <a:picLocks noChangeAspect="1"/>
          </p:cNvPicPr>
          <p:nvPr/>
        </p:nvPicPr>
        <p:blipFill>
          <a:blip r:embed="rId1"/>
          <a:srcRect/>
          <a:stretch>
            <a:fillRect/>
          </a:stretch>
        </p:blipFill>
        <p:spPr>
          <a:xfrm>
            <a:off x="1905" y="953"/>
            <a:ext cx="12188190" cy="6855460"/>
          </a:xfrm>
          <a:prstGeom prst="rect">
            <a:avLst/>
          </a:prstGeom>
        </p:spPr>
      </p:pic>
      <p:sp>
        <p:nvSpPr>
          <p:cNvPr id="6" name="文本框 4"/>
          <p:cNvSpPr txBox="1"/>
          <p:nvPr/>
        </p:nvSpPr>
        <p:spPr>
          <a:xfrm>
            <a:off x="3336925" y="3855720"/>
            <a:ext cx="2855595" cy="368300"/>
          </a:xfrm>
          <a:prstGeom prst="rect">
            <a:avLst/>
          </a:prstGeom>
          <a:noFill/>
          <a:ln w="9525">
            <a:noFill/>
          </a:ln>
        </p:spPr>
        <p:txBody>
          <a:bodyPr wrap="square" anchor="t">
            <a:spAutoFit/>
          </a:bodyPr>
          <a:lstStyle/>
          <a:p>
            <a:pPr indent="0"/>
            <a:r>
              <a:rPr lang="en-US" altLang="zh-CN">
                <a:solidFill>
                  <a:schemeClr val="accent1"/>
                </a:solidFill>
                <a:latin typeface="Source Han Sans CN Regular" panose="020B0800000000000000" charset="-122"/>
                <a:ea typeface="Source Han Sans CN Regular" panose="020B0800000000000000" charset="-122"/>
              </a:rPr>
              <a:t>https://slowmist.com</a:t>
            </a:r>
            <a:endParaRPr lang="en-US" altLang="zh-CN">
              <a:solidFill>
                <a:schemeClr val="accent1"/>
              </a:solidFill>
              <a:latin typeface="Source Han Sans CN Regular" panose="020B0800000000000000" charset="-122"/>
              <a:ea typeface="Source Han Sans CN Regular" panose="020B0800000000000000" charset="-122"/>
            </a:endParaRPr>
          </a:p>
        </p:txBody>
      </p:sp>
      <p:sp>
        <p:nvSpPr>
          <p:cNvPr id="10" name="文本框 4"/>
          <p:cNvSpPr txBox="1"/>
          <p:nvPr>
            <p:custDataLst>
              <p:tags r:id="rId2"/>
            </p:custDataLst>
          </p:nvPr>
        </p:nvSpPr>
        <p:spPr>
          <a:xfrm>
            <a:off x="6767195" y="3855720"/>
            <a:ext cx="2855595" cy="368300"/>
          </a:xfrm>
          <a:prstGeom prst="rect">
            <a:avLst/>
          </a:prstGeom>
          <a:noFill/>
          <a:ln w="9525">
            <a:noFill/>
          </a:ln>
        </p:spPr>
        <p:txBody>
          <a:bodyPr wrap="square" anchor="t">
            <a:spAutoFit/>
          </a:bodyPr>
          <a:lstStyle/>
          <a:p>
            <a:pPr indent="0"/>
            <a:r>
              <a:rPr lang="en-US" altLang="zh-CN">
                <a:solidFill>
                  <a:schemeClr val="dk1"/>
                </a:solidFill>
                <a:latin typeface="Source Han Sans CN Regular" panose="020B0800000000000000" charset="-122"/>
                <a:ea typeface="Source Han Sans CN Regular" panose="020B0800000000000000" charset="-122"/>
              </a:rPr>
              <a:t>team@slowmist.com</a:t>
            </a:r>
            <a:endParaRPr lang="en-US" altLang="zh-CN">
              <a:solidFill>
                <a:schemeClr val="dk1"/>
              </a:solidFill>
              <a:latin typeface="Source Han Sans CN Regular" panose="020B0800000000000000" charset="-122"/>
              <a:ea typeface="Source Han Sans CN Regular" panose="020B0800000000000000" charset="-122"/>
            </a:endParaRPr>
          </a:p>
        </p:txBody>
      </p:sp>
      <p:pic>
        <p:nvPicPr>
          <p:cNvPr id="14" name="图片 13" descr="SlowMist-logo-en"/>
          <p:cNvPicPr>
            <a:picLocks noChangeAspect="1"/>
          </p:cNvPicPr>
          <p:nvPr/>
        </p:nvPicPr>
        <p:blipFill>
          <a:blip r:embed="rId3"/>
          <a:stretch>
            <a:fillRect/>
          </a:stretch>
        </p:blipFill>
        <p:spPr>
          <a:xfrm>
            <a:off x="4535805" y="2313940"/>
            <a:ext cx="3121025" cy="609600"/>
          </a:xfrm>
          <a:prstGeom prst="rect">
            <a:avLst/>
          </a:prstGeom>
        </p:spPr>
      </p:pic>
      <p:pic>
        <p:nvPicPr>
          <p:cNvPr id="15" name="图片 14" descr="icon1"/>
          <p:cNvPicPr>
            <a:picLocks noChangeAspect="1"/>
          </p:cNvPicPr>
          <p:nvPr/>
        </p:nvPicPr>
        <p:blipFill>
          <a:blip r:embed="rId4"/>
          <a:stretch>
            <a:fillRect/>
          </a:stretch>
        </p:blipFill>
        <p:spPr>
          <a:xfrm>
            <a:off x="3013075" y="3892550"/>
            <a:ext cx="323850" cy="323850"/>
          </a:xfrm>
          <a:prstGeom prst="rect">
            <a:avLst/>
          </a:prstGeom>
        </p:spPr>
      </p:pic>
      <p:pic>
        <p:nvPicPr>
          <p:cNvPr id="16" name="图片 15" descr="icon2"/>
          <p:cNvPicPr>
            <a:picLocks noChangeAspect="1"/>
          </p:cNvPicPr>
          <p:nvPr/>
        </p:nvPicPr>
        <p:blipFill>
          <a:blip r:embed="rId5"/>
          <a:stretch>
            <a:fillRect/>
          </a:stretch>
        </p:blipFill>
        <p:spPr>
          <a:xfrm>
            <a:off x="6443345" y="3905885"/>
            <a:ext cx="323850" cy="323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b3_hacking_map"/>
          <p:cNvPicPr>
            <a:picLocks noChangeAspect="1"/>
          </p:cNvPicPr>
          <p:nvPr/>
        </p:nvPicPr>
        <p:blipFill>
          <a:blip r:embed="rId1"/>
          <a:stretch>
            <a:fillRect/>
          </a:stretch>
        </p:blipFill>
        <p:spPr>
          <a:xfrm>
            <a:off x="712470" y="679450"/>
            <a:ext cx="10766425" cy="6178550"/>
          </a:xfrm>
          <a:prstGeom prst="rect">
            <a:avLst/>
          </a:prstGeom>
        </p:spPr>
      </p:pic>
      <p:sp>
        <p:nvSpPr>
          <p:cNvPr id="3" name="矩形 2"/>
          <p:cNvSpPr/>
          <p:nvPr/>
        </p:nvSpPr>
        <p:spPr>
          <a:xfrm>
            <a:off x="3597910" y="0"/>
            <a:ext cx="4995545" cy="593725"/>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GB" sz="3200" dirty="0">
                <a:solidFill>
                  <a:schemeClr val="lt1"/>
                </a:solidFill>
              </a:rPr>
              <a:t>Dive into blockchain forest:)</a:t>
            </a:r>
            <a:endParaRPr kumimoji="1" lang="en-US" altLang="en-GB" sz="3200" dirty="0">
              <a:solidFill>
                <a:schemeClr val="lt1"/>
              </a:solidFill>
            </a:endParaRPr>
          </a:p>
        </p:txBody>
      </p:sp>
      <p:sp>
        <p:nvSpPr>
          <p:cNvPr id="6" name="椭圆 5"/>
          <p:cNvSpPr/>
          <p:nvPr>
            <p:custDataLst>
              <p:tags r:id="rId2"/>
            </p:custDataLst>
          </p:nvPr>
        </p:nvSpPr>
        <p:spPr>
          <a:xfrm>
            <a:off x="4058285" y="882015"/>
            <a:ext cx="1544955" cy="991235"/>
          </a:xfrm>
          <a:prstGeom prst="ellipse">
            <a:avLst/>
          </a:prstGeom>
          <a:solidFill>
            <a:schemeClr val="accent1">
              <a:lumMod val="40000"/>
              <a:lumOff val="60000"/>
              <a:alpha val="40000"/>
            </a:schemeClr>
          </a:solidFill>
          <a:ln w="12700" cmpd="sng">
            <a:solidFill>
              <a:schemeClr val="accent1">
                <a:lumMod val="60000"/>
                <a:lumOff val="40000"/>
              </a:schemeClr>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椭圆 6"/>
          <p:cNvSpPr/>
          <p:nvPr>
            <p:custDataLst>
              <p:tags r:id="rId3"/>
            </p:custDataLst>
          </p:nvPr>
        </p:nvSpPr>
        <p:spPr>
          <a:xfrm>
            <a:off x="9753600" y="2587625"/>
            <a:ext cx="1620520" cy="3070225"/>
          </a:xfrm>
          <a:prstGeom prst="ellipse">
            <a:avLst/>
          </a:prstGeom>
          <a:solidFill>
            <a:schemeClr val="accent1">
              <a:lumMod val="40000"/>
              <a:lumOff val="60000"/>
              <a:alpha val="40000"/>
            </a:schemeClr>
          </a:solidFill>
          <a:ln w="12700" cmpd="sng">
            <a:solidFill>
              <a:schemeClr val="accent1">
                <a:lumMod val="60000"/>
                <a:lumOff val="40000"/>
              </a:schemeClr>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 name="矩形 7"/>
          <p:cNvSpPr/>
          <p:nvPr/>
        </p:nvSpPr>
        <p:spPr>
          <a:xfrm>
            <a:off x="9539605" y="158750"/>
            <a:ext cx="2048510" cy="808990"/>
          </a:xfrm>
          <a:prstGeom prst="rect">
            <a:avLst/>
          </a:prstGeom>
          <a:solidFill>
            <a:schemeClr val="accent1">
              <a:lumMod val="60000"/>
              <a:lumOff val="4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GB" sz="2400" dirty="0">
                <a:solidFill>
                  <a:schemeClr val="lt1"/>
                </a:solidFill>
              </a:rPr>
              <a:t>Take away the assets...</a:t>
            </a:r>
            <a:endParaRPr kumimoji="1" lang="en-US" altLang="en-GB" sz="2400" dirty="0">
              <a:solidFill>
                <a:schemeClr val="lt1"/>
              </a:solidFill>
            </a:endParaRPr>
          </a:p>
        </p:txBody>
      </p:sp>
      <p:cxnSp>
        <p:nvCxnSpPr>
          <p:cNvPr id="9" name="直接箭头连接符 8"/>
          <p:cNvCxnSpPr>
            <a:stCxn id="6" idx="6"/>
            <a:endCxn id="8" idx="1"/>
          </p:cNvCxnSpPr>
          <p:nvPr/>
        </p:nvCxnSpPr>
        <p:spPr>
          <a:xfrm flipV="1">
            <a:off x="5603240" y="563245"/>
            <a:ext cx="3936365" cy="814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0"/>
            <a:endCxn id="8" idx="2"/>
          </p:cNvCxnSpPr>
          <p:nvPr/>
        </p:nvCxnSpPr>
        <p:spPr>
          <a:xfrm flipV="1">
            <a:off x="10563860" y="967740"/>
            <a:ext cx="0" cy="1619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bldLvl="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buClrTx/>
              <a:buSzTx/>
              <a:buFontTx/>
            </a:pPr>
            <a:r>
              <a:rPr lang="en-US" altLang="zh-CN" dirty="0">
                <a:solidFill>
                  <a:schemeClr val="accent1"/>
                </a:solidFill>
                <a:sym typeface="+mn-ea"/>
              </a:rPr>
              <a:t>Hacked statistics</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dirty="0">
                <a:solidFill>
                  <a:schemeClr val="dk1"/>
                </a:solidFill>
              </a:rPr>
              <a:t>Only the publicly disclosed hacked events</a:t>
            </a:r>
            <a:r>
              <a:rPr lang="en-US" dirty="0">
                <a:solidFill>
                  <a:schemeClr val="dk1"/>
                </a:solidFill>
              </a:rPr>
              <a:t> of blockchain forest </a:t>
            </a:r>
            <a:r>
              <a:rPr dirty="0">
                <a:solidFill>
                  <a:schemeClr val="dk1"/>
                </a:solidFill>
              </a:rPr>
              <a:t>are counted, and they are generally related to projects rather than individuals</a:t>
            </a:r>
            <a:r>
              <a:rPr lang="en-US" dirty="0">
                <a:solidFill>
                  <a:schemeClr val="dk1"/>
                </a:solidFill>
              </a:rPr>
              <a:t>.</a:t>
            </a:r>
            <a:endParaRPr lang="en-US"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6096000" y="1439861"/>
            <a:ext cx="5263514" cy="4625024"/>
          </a:xfrm>
        </p:spPr>
        <p:txBody>
          <a:bodyPr/>
          <a:lstStyle/>
          <a:p>
            <a:pPr marL="0" indent="0">
              <a:buNone/>
            </a:pPr>
            <a:r>
              <a:rPr kumimoji="1" lang="en-GB" altLang="zh-CN" dirty="0">
                <a:solidFill>
                  <a:schemeClr val="dk1"/>
                </a:solidFill>
              </a:rPr>
              <a:t>The total amount of money lost by blockchain hackers is about</a:t>
            </a:r>
            <a:endParaRPr kumimoji="1" lang="en-GB" altLang="zh-CN" dirty="0">
              <a:solidFill>
                <a:schemeClr val="dk1"/>
              </a:solidFill>
            </a:endParaRPr>
          </a:p>
          <a:p>
            <a:pPr marL="0" indent="0">
              <a:buNone/>
            </a:pPr>
            <a:r>
              <a:rPr kumimoji="1" lang="en-GB" altLang="zh-CN" sz="4000" dirty="0">
                <a:solidFill>
                  <a:schemeClr val="dk1"/>
                </a:solidFill>
              </a:rPr>
              <a:t>$ 27,006,417,838.89</a:t>
            </a:r>
            <a:endParaRPr kumimoji="1" lang="en-GB" altLang="zh-CN" sz="4000" dirty="0">
              <a:solidFill>
                <a:schemeClr val="dk1"/>
              </a:solidFill>
            </a:endParaRPr>
          </a:p>
          <a:p>
            <a:pPr marL="0" indent="0">
              <a:buNone/>
            </a:pPr>
            <a:r>
              <a:rPr kumimoji="1" lang="en-GB" altLang="zh-CN" dirty="0">
                <a:solidFill>
                  <a:schemeClr val="dk1"/>
                </a:solidFill>
              </a:rPr>
              <a:t>Total hack events 7</a:t>
            </a:r>
            <a:r>
              <a:rPr kumimoji="1" lang="en-US" altLang="en-GB" dirty="0">
                <a:solidFill>
                  <a:schemeClr val="dk1"/>
                </a:solidFill>
              </a:rPr>
              <a:t>97.</a:t>
            </a:r>
            <a:endParaRPr kumimoji="1" lang="en-GB" altLang="zh-CN" dirty="0">
              <a:solidFill>
                <a:schemeClr val="dk1"/>
              </a:solidFill>
            </a:endParaRPr>
          </a:p>
          <a:p>
            <a:pPr marL="0" indent="0">
              <a:buNone/>
            </a:pPr>
            <a:endParaRPr kumimoji="1" lang="en-GB" altLang="zh-CN" dirty="0">
              <a:solidFill>
                <a:schemeClr val="dk1"/>
              </a:solidFill>
            </a:endParaRPr>
          </a:p>
          <a:p>
            <a:pPr marL="0" indent="0">
              <a:buNone/>
            </a:pPr>
            <a:r>
              <a:rPr kumimoji="1" lang="en-US" altLang="en-GB" sz="2000" dirty="0">
                <a:solidFill>
                  <a:schemeClr val="dk1"/>
                </a:solidFill>
              </a:rPr>
              <a:t>From: </a:t>
            </a:r>
            <a:r>
              <a:rPr kumimoji="1" lang="en-US" altLang="en-GB" sz="2000" i="1" dirty="0">
                <a:solidFill>
                  <a:srgbClr val="0070C0"/>
                </a:solidFill>
              </a:rPr>
              <a:t>https://hacked.slowmist.io/</a:t>
            </a:r>
            <a:endParaRPr kumimoji="1" lang="en-US" altLang="en-GB" sz="2000" dirty="0">
              <a:solidFill>
                <a:schemeClr val="dk1"/>
              </a:solidFill>
            </a:endParaRPr>
          </a:p>
          <a:p>
            <a:pPr marL="0" indent="0">
              <a:buNone/>
            </a:pPr>
            <a:r>
              <a:rPr kumimoji="1" lang="en-US" altLang="en-GB" sz="2000" dirty="0">
                <a:solidFill>
                  <a:schemeClr val="dk1"/>
                </a:solidFill>
              </a:rPr>
              <a:t>Statistics as of 2022/8/1</a:t>
            </a:r>
            <a:endParaRPr kumimoji="1" lang="en-US" altLang="en-GB" sz="2000"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Hacked statistics</a:t>
            </a:r>
            <a:endParaRPr kumimoji="1" lang="en-US" altLang="zh-CN" dirty="0">
              <a:solidFill>
                <a:schemeClr val="accent1"/>
              </a:solidFill>
            </a:endParaRPr>
          </a:p>
        </p:txBody>
      </p:sp>
      <p:pic>
        <p:nvPicPr>
          <p:cNvPr id="1026" name="Picture 2"/>
          <p:cNvPicPr>
            <a:picLocks noChangeAspect="1" noChangeArrowheads="1"/>
          </p:cNvPicPr>
          <p:nvPr>
            <p:custDataLst>
              <p:tags r:id="rId2"/>
            </p:custDataLst>
          </p:nvPr>
        </p:nvPicPr>
        <p:blipFill>
          <a:blip r:embed="rId3"/>
          <a:srcRect/>
          <a:stretch>
            <a:fillRect/>
          </a:stretch>
        </p:blipFill>
        <p:spPr bwMode="auto">
          <a:xfrm>
            <a:off x="906475" y="1439861"/>
            <a:ext cx="4776381" cy="4529959"/>
          </a:xfrm>
          <a:prstGeom prst="rect">
            <a:avLst/>
          </a:prstGeom>
          <a:solidFill>
            <a:schemeClr val="dk1">
              <a:lumMod val="75000"/>
              <a:lumOff val="25000"/>
            </a:schemeClr>
          </a:solidFill>
        </p:spPr>
      </p:pic>
      <p:pic>
        <p:nvPicPr>
          <p:cNvPr id="1028" name="Picture 4"/>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906474" y="4558955"/>
            <a:ext cx="1410865" cy="1410865"/>
          </a:xfrm>
          <a:prstGeom prst="rect">
            <a:avLst/>
          </a:prstGeom>
          <a:solidFill>
            <a:schemeClr val="dk1">
              <a:lumMod val="75000"/>
              <a:lumOff val="25000"/>
            </a:schemeClr>
          </a:solidFill>
        </p:spPr>
      </p:pic>
    </p:spTree>
  </p:cSld>
  <p:clrMapOvr>
    <a:masterClrMapping/>
  </p:clrMapOvr>
</p:sld>
</file>

<file path=ppt/tags/tag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xml><?xml version="1.0" encoding="utf-8"?>
<p:tagLst xmlns:p="http://schemas.openxmlformats.org/presentationml/2006/main">
  <p:tag name="KSO_WM_UNIT_FILL_FORE_SCHEMECOLOR_INDEX_BRIGHTNESS" val="0.25"/>
  <p:tag name="KSO_WM_UNIT_FILL_FORE_SCHEMECOLOR_INDEX" val="13"/>
  <p:tag name="KSO_WM_UNIT_FILL_TYPE" val="1"/>
</p:tagLst>
</file>

<file path=ppt/tags/tag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TABLE_BEAUTIFY" val="smartTable{bed0bb09-18a7-45cf-a9f2-dfc2e3f60a6f}"/>
</p:tagLst>
</file>

<file path=ppt/tags/tag13.xml><?xml version="1.0" encoding="utf-8"?>
<p:tagLst xmlns:p="http://schemas.openxmlformats.org/presentationml/2006/main">
  <p:tag name="KSO_WM_UNIT_TABLE_BEAUTIFY" val="smartTable{24584043-98ca-425a-8197-3de68b60e705}"/>
</p:tagLst>
</file>

<file path=ppt/tags/tag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PLACING_PICTURE_USER_VIEWPORT" val="{&quot;height&quot;:9366,&quot;width&quot;:13360}"/>
</p:tagLst>
</file>

<file path=ppt/tags/tag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PLACING_PICTURE_USER_VIEWPORT" val="{&quot;height&quot;:9670,&quot;width&quot;:17240}"/>
</p:tagLst>
</file>

<file path=ppt/tags/tag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PLACING_PICTURE_USER_VIEWPORT" val="{&quot;height&quot;:7820,&quot;width&quot;:12346}"/>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PLACING_PICTURE_USER_VIEWPORT" val="{&quot;height&quot;:8292,&quot;width&quot;:13267}"/>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PLACING_PICTURE_USER_VIEWPORT" val="{&quot;height&quot;:1662,&quot;width&quot;:2822}"/>
</p:tagLst>
</file>

<file path=ppt/tags/tag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PLACING_PICTURE_USER_VIEWPORT" val="{&quot;height&quot;:1662,&quot;width&quot;:2822}"/>
</p:tagLst>
</file>

<file path=ppt/tags/tag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COMMONDATA" val="eyJoZGlkIjoiZjRhNzBlMjAwMDRlZDU5MTFmMjYwMDg5ZWRiMTNjNzAifQ=="/>
  <p:tag name="KSO_WPP_MARK_KEY" val="6a4e7b6b-6f54-416a-8013-e5003a4f421e"/>
</p:tagLst>
</file>

<file path=ppt/tags/tag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FILL_FORE_SCHEMECOLOR_INDEX_BRIGHTNESS" val="0.25"/>
  <p:tag name="KSO_WM_UNIT_FILL_FORE_SCHEMECOLOR_INDEX" val="13"/>
  <p:tag name="KSO_WM_UNI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8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0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2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18764</Words>
  <Application>WPS 演示</Application>
  <PresentationFormat>Widescreen</PresentationFormat>
  <Paragraphs>594</Paragraphs>
  <Slides>60</Slides>
  <Notes>0</Notes>
  <HiddenSlides>0</HiddenSlides>
  <MMClips>0</MMClips>
  <ScaleCrop>false</ScaleCrop>
  <HeadingPairs>
    <vt:vector size="6" baseType="variant">
      <vt:variant>
        <vt:lpstr>已用的字体</vt:lpstr>
      </vt:variant>
      <vt:variant>
        <vt:i4>13</vt:i4>
      </vt:variant>
      <vt:variant>
        <vt:lpstr>主题</vt:lpstr>
      </vt:variant>
      <vt:variant>
        <vt:i4>38</vt:i4>
      </vt:variant>
      <vt:variant>
        <vt:lpstr>幻灯片标题</vt:lpstr>
      </vt:variant>
      <vt:variant>
        <vt:i4>60</vt:i4>
      </vt:variant>
    </vt:vector>
  </HeadingPairs>
  <TitlesOfParts>
    <vt:vector size="111" baseType="lpstr">
      <vt:lpstr>Arial</vt:lpstr>
      <vt:lpstr>宋体</vt:lpstr>
      <vt:lpstr>Wingdings</vt:lpstr>
      <vt:lpstr>Source Han Sans CN Medium</vt:lpstr>
      <vt:lpstr>Yu Gothic UI</vt:lpstr>
      <vt:lpstr>Source Han Sans CN Light</vt:lpstr>
      <vt:lpstr>Source Han Sans CN Light</vt:lpstr>
      <vt:lpstr>Arial Regular</vt:lpstr>
      <vt:lpstr>微软雅黑</vt:lpstr>
      <vt:lpstr>Arial Unicode MS</vt:lpstr>
      <vt:lpstr>Calibri Light</vt:lpstr>
      <vt:lpstr>Calibri</vt:lpstr>
      <vt:lpstr>Source Han Sans CN Regular</vt:lpstr>
      <vt:lpstr>Office 主题</vt:lpstr>
      <vt:lpstr>8_Office 主题</vt:lpstr>
      <vt:lpstr>7_Office 主题</vt:lpstr>
      <vt:lpstr>6_Office 主题</vt:lpstr>
      <vt:lpstr>1_Office 主题</vt:lpstr>
      <vt:lpstr>4_Office 主题</vt:lpstr>
      <vt:lpstr>5_Office 主题</vt:lpstr>
      <vt:lpstr>3_Office 主题</vt:lpstr>
      <vt:lpstr>11_Office 主题</vt:lpstr>
      <vt:lpstr>12_Office 主题</vt:lpstr>
      <vt:lpstr>13_Office 主题</vt:lpstr>
      <vt:lpstr>9_Office 主题</vt:lpstr>
      <vt:lpstr>10_Office 主题</vt:lpstr>
      <vt:lpstr>15_Office 主题</vt:lpstr>
      <vt:lpstr>16_Office 主题</vt:lpstr>
      <vt:lpstr>17_Office 主题</vt:lpstr>
      <vt:lpstr>14_Office 主题</vt:lpstr>
      <vt:lpstr>18_Office 主题</vt:lpstr>
      <vt:lpstr>19_Office 主题</vt:lpstr>
      <vt:lpstr>20_Office 主题</vt:lpstr>
      <vt:lpstr>21_Office 主题</vt:lpstr>
      <vt:lpstr>22_Office 主题</vt:lpstr>
      <vt:lpstr>23_Office 主题</vt:lpstr>
      <vt:lpstr>24_Office 主题</vt:lpstr>
      <vt:lpstr>25_Office 主题</vt:lpstr>
      <vt:lpstr>27_Office 主题</vt:lpstr>
      <vt:lpstr>28_Office 主题</vt:lpstr>
      <vt:lpstr>29_Office 主题</vt:lpstr>
      <vt:lpstr>30_Office 主题</vt:lpstr>
      <vt:lpstr>31_Office 主题</vt:lpstr>
      <vt:lpstr>32_Office 主题</vt:lpstr>
      <vt:lpstr>33_Office 主题</vt:lpstr>
      <vt:lpstr>34_Office 主题</vt:lpstr>
      <vt:lpstr>26_Office 主题</vt:lpstr>
      <vt:lpstr>36_Office 主题</vt:lpstr>
      <vt:lpstr>37_Office 主题</vt:lpstr>
      <vt:lpstr>39_Office 主题</vt:lpstr>
      <vt:lpstr>46_Office 主题</vt:lpstr>
      <vt:lpstr>PowerPoint 演示文稿</vt:lpstr>
      <vt:lpstr>PowerPoint 演示文稿</vt:lpstr>
      <vt:lpstr>PowerPoint 演示文稿</vt:lpstr>
      <vt:lpstr>PowerPoint 演示文稿</vt:lpstr>
      <vt:lpstr>Background</vt:lpstr>
      <vt:lpstr>PowerPoint 演示文稿</vt:lpstr>
      <vt:lpstr>PowerPoint 演示文稿</vt:lpstr>
      <vt:lpstr>Hacked statistics</vt:lpstr>
      <vt:lpstr>PowerPoint 演示文稿</vt:lpstr>
      <vt:lpstr>PowerPoint 演示文稿</vt:lpstr>
      <vt:lpstr>Some classic cases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Protection Guide</vt:lpstr>
      <vt:lpstr>PowerPoint 演示文稿</vt:lpstr>
      <vt:lpstr>Risks of [Base]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Risks of [Create Wallet]</vt:lpstr>
      <vt:lpstr>PowerPoint 演示文稿</vt:lpstr>
      <vt:lpstr>PowerPoint 演示文稿</vt:lpstr>
      <vt:lpstr>PowerPoint 演示文稿</vt:lpstr>
      <vt:lpstr>PowerPoint 演示文稿</vt:lpstr>
      <vt:lpstr>PowerPoint 演示文稿</vt:lpstr>
      <vt:lpstr>PowerPoint 演示文稿</vt:lpstr>
      <vt:lpstr>Risks of [Backup Wallet]</vt:lpstr>
      <vt:lpstr>PowerPoint 演示文稿</vt:lpstr>
      <vt:lpstr>PowerPoint 演示文稿</vt:lpstr>
      <vt:lpstr>Risks of [Use Wallet]</vt:lpstr>
      <vt:lpstr>PowerPoint 演示文稿</vt:lpstr>
      <vt:lpstr>PowerPoint 演示文稿</vt:lpstr>
      <vt:lpstr>PowerPoint 演示文稿</vt:lpstr>
      <vt:lpstr>PowerPoint 演示文稿</vt:lpstr>
      <vt:lpstr>PowerPoint 演示文稿</vt:lpstr>
      <vt:lpstr>PowerPoint 演示文稿</vt:lpstr>
      <vt:lpstr>Security rules and principles</vt:lpstr>
      <vt:lpstr>PowerPoint 演示文稿</vt:lpstr>
      <vt:lpstr>PowerPoint 演示文稿</vt:lpstr>
      <vt:lpstr>Q&amp;A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dc:creator>
  <cp:lastModifiedBy>一个路人</cp:lastModifiedBy>
  <cp:revision>293</cp:revision>
  <dcterms:created xsi:type="dcterms:W3CDTF">2022-02-22T06:47:00Z</dcterms:created>
  <dcterms:modified xsi:type="dcterms:W3CDTF">2022-10-28T06:57:53Z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3151827389F84CA5BFC8DA442C79368F</vt:lpwstr>
  </property>
</Properties>
</file>